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5" r:id="rId24"/>
    <p:sldId id="2587" r:id="rId25"/>
    <p:sldId id="2588" r:id="rId26"/>
    <p:sldId id="2589" r:id="rId27"/>
    <p:sldId id="2590" r:id="rId28"/>
    <p:sldId id="2586" r:id="rId29"/>
    <p:sldId id="25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est Experience Sentiment Analysis Across Norwegian Cruise Line Ship Classes Using NLP" id="{424624B8-AAF7-4FAD-A8E1-A2CA63A61A28}">
          <p14:sldIdLst>
            <p14:sldId id="2561"/>
            <p14:sldId id="2562"/>
          </p14:sldIdLst>
        </p14:section>
        <p14:section name="Strategic Importance of Guest Experience Sentiment Analysis" id="{87D5051A-8BE2-4CF1-87E2-0B1783E1079E}">
          <p14:sldIdLst>
            <p14:sldId id="2563"/>
            <p14:sldId id="2564"/>
            <p14:sldId id="2565"/>
            <p14:sldId id="2566"/>
          </p14:sldIdLst>
        </p14:section>
        <p14:section name="Data Overview: Scope and Composition" id="{6D4F2989-2F0A-4CF4-B342-44CDD9A8D597}">
          <p14:sldIdLst>
            <p14:sldId id="2567"/>
            <p14:sldId id="2568"/>
            <p14:sldId id="2569"/>
            <p14:sldId id="2570"/>
          </p14:sldIdLst>
        </p14:section>
        <p14:section name="Natural Language Processing Methodology" id="{86397EB6-AC44-4C5D-94E1-82430A2EA300}">
          <p14:sldIdLst>
            <p14:sldId id="2571"/>
            <p14:sldId id="2572"/>
            <p14:sldId id="2573"/>
            <p14:sldId id="2574"/>
          </p14:sldIdLst>
        </p14:section>
        <p14:section name="Comparative Sentiment Insights Across Ship Classes" id="{9BD284ED-19B0-4CC3-9794-3DF2F03A6D1A}">
          <p14:sldIdLst>
            <p14:sldId id="2575"/>
            <p14:sldId id="2576"/>
            <p14:sldId id="2577"/>
            <p14:sldId id="2578"/>
          </p14:sldIdLst>
        </p14:section>
        <p14:section name="Actionable Recommendations and Future Directions" id="{E335B01A-D6D9-4BDB-9119-18E292203168}">
          <p14:sldIdLst>
            <p14:sldId id="2579"/>
            <p14:sldId id="2580"/>
            <p14:sldId id="2581"/>
            <p14:sldId id="2582"/>
            <p14:sldId id="2585"/>
            <p14:sldId id="2587"/>
            <p14:sldId id="2588"/>
            <p14:sldId id="2589"/>
            <p14:sldId id="2590"/>
            <p14:sldId id="2586"/>
          </p14:sldIdLst>
        </p14:section>
        <p14:section name="Conclusion" id="{F306086F-25C3-4280-9DEB-6DFB4B7A14F9}">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0CCA8-F92A-4CC5-912D-48156D72C122}" v="7" dt="2025-12-19T04:03:34.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sorterViewPr>
    <p:cViewPr varScale="1">
      <p:scale>
        <a:sx n="100" d="100"/>
        <a:sy n="100" d="100"/>
      </p:scale>
      <p:origin x="0" y="-68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dsampada@gmail.com" userId="1394446f9facbefe" providerId="LiveId" clId="{73759F6F-F33F-442F-AA8E-7B128BEE534C}"/>
    <pc:docChg chg="undo custSel addSld delSld modSld modSection">
      <pc:chgData name="ddsampada@gmail.com" userId="1394446f9facbefe" providerId="LiveId" clId="{73759F6F-F33F-442F-AA8E-7B128BEE534C}" dt="2025-12-18T22:06:43.012" v="24" actId="48537"/>
      <pc:docMkLst>
        <pc:docMk/>
      </pc:docMkLst>
      <pc:sldChg chg="new del">
        <pc:chgData name="ddsampada@gmail.com" userId="1394446f9facbefe" providerId="LiveId" clId="{73759F6F-F33F-442F-AA8E-7B128BEE534C}" dt="2025-12-18T21:40:42.926" v="5" actId="2696"/>
        <pc:sldMkLst>
          <pc:docMk/>
          <pc:sldMk cId="3228863941" sldId="2584"/>
        </pc:sldMkLst>
      </pc:sldChg>
      <pc:sldChg chg="new del">
        <pc:chgData name="ddsampada@gmail.com" userId="1394446f9facbefe" providerId="LiveId" clId="{73759F6F-F33F-442F-AA8E-7B128BEE534C}" dt="2025-12-18T21:38:35.946" v="1" actId="680"/>
        <pc:sldMkLst>
          <pc:docMk/>
          <pc:sldMk cId="3703063013" sldId="2584"/>
        </pc:sldMkLst>
      </pc:sldChg>
      <pc:sldChg chg="modSp add mod modTransition modClrScheme chgLayout">
        <pc:chgData name="ddsampada@gmail.com" userId="1394446f9facbefe" providerId="LiveId" clId="{73759F6F-F33F-442F-AA8E-7B128BEE534C}" dt="2025-12-18T21:40:32.411" v="4" actId="48537"/>
        <pc:sldMkLst>
          <pc:docMk/>
          <pc:sldMk cId="3683260214" sldId="2585"/>
        </pc:sldMkLst>
        <pc:spChg chg="mod">
          <ac:chgData name="ddsampada@gmail.com" userId="1394446f9facbefe" providerId="LiveId" clId="{73759F6F-F33F-442F-AA8E-7B128BEE534C}" dt="2025-12-18T21:40:32.411" v="4" actId="48537"/>
          <ac:spMkLst>
            <pc:docMk/>
            <pc:sldMk cId="3683260214" sldId="2585"/>
            <ac:spMk id="2" creationId="{DCC45D3C-CCD9-8654-398C-35DB7C8D1ACF}"/>
          </ac:spMkLst>
        </pc:spChg>
        <pc:spChg chg="mod">
          <ac:chgData name="ddsampada@gmail.com" userId="1394446f9facbefe" providerId="LiveId" clId="{73759F6F-F33F-442F-AA8E-7B128BEE534C}" dt="2025-12-18T21:40:32.411" v="4" actId="48537"/>
          <ac:spMkLst>
            <pc:docMk/>
            <pc:sldMk cId="3683260214" sldId="2585"/>
            <ac:spMk id="4" creationId="{5A6EBCB1-67FA-B02C-2AAD-15A96169F9FF}"/>
          </ac:spMkLst>
        </pc:spChg>
        <pc:spChg chg="mod">
          <ac:chgData name="ddsampada@gmail.com" userId="1394446f9facbefe" providerId="LiveId" clId="{73759F6F-F33F-442F-AA8E-7B128BEE534C}" dt="2025-12-18T21:40:32.411" v="4" actId="48537"/>
          <ac:spMkLst>
            <pc:docMk/>
            <pc:sldMk cId="3683260214" sldId="2585"/>
            <ac:spMk id="5" creationId="{6A62E366-3D8A-D811-848C-C34963AEA9A5}"/>
          </ac:spMkLst>
        </pc:spChg>
        <pc:spChg chg="mod">
          <ac:chgData name="ddsampada@gmail.com" userId="1394446f9facbefe" providerId="LiveId" clId="{73759F6F-F33F-442F-AA8E-7B128BEE534C}" dt="2025-12-18T21:40:32.411" v="4" actId="48537"/>
          <ac:spMkLst>
            <pc:docMk/>
            <pc:sldMk cId="3683260214" sldId="2585"/>
            <ac:spMk id="6" creationId="{AB7558D0-1098-EABD-9FEF-1DECA9328953}"/>
          </ac:spMkLst>
        </pc:spChg>
        <pc:spChg chg="mod ord">
          <ac:chgData name="ddsampada@gmail.com" userId="1394446f9facbefe" providerId="LiveId" clId="{73759F6F-F33F-442F-AA8E-7B128BEE534C}" dt="2025-12-18T21:40:32.411" v="4" actId="48537"/>
          <ac:spMkLst>
            <pc:docMk/>
            <pc:sldMk cId="3683260214" sldId="2585"/>
            <ac:spMk id="8" creationId="{82131810-A9A4-47BC-A69F-31721F55338E}"/>
          </ac:spMkLst>
        </pc:spChg>
        <pc:picChg chg="mod">
          <ac:chgData name="ddsampada@gmail.com" userId="1394446f9facbefe" providerId="LiveId" clId="{73759F6F-F33F-442F-AA8E-7B128BEE534C}" dt="2025-12-18T21:40:32.411" v="4" actId="48537"/>
          <ac:picMkLst>
            <pc:docMk/>
            <pc:sldMk cId="3683260214" sldId="2585"/>
            <ac:picMk id="7" creationId="{CB420D83-E075-4E54-80AC-6612383E0A47}"/>
          </ac:picMkLst>
        </pc:picChg>
      </pc:sldChg>
      <pc:sldChg chg="modSp add mod modTransition modClrScheme chgLayout">
        <pc:chgData name="ddsampada@gmail.com" userId="1394446f9facbefe" providerId="LiveId" clId="{73759F6F-F33F-442F-AA8E-7B128BEE534C}" dt="2025-12-18T21:41:45.304" v="7" actId="48537"/>
        <pc:sldMkLst>
          <pc:docMk/>
          <pc:sldMk cId="1828333297" sldId="2586"/>
        </pc:sldMkLst>
        <pc:spChg chg="mod">
          <ac:chgData name="ddsampada@gmail.com" userId="1394446f9facbefe" providerId="LiveId" clId="{73759F6F-F33F-442F-AA8E-7B128BEE534C}" dt="2025-12-18T21:41:45.304" v="7" actId="48537"/>
          <ac:spMkLst>
            <pc:docMk/>
            <pc:sldMk cId="1828333297" sldId="2586"/>
            <ac:spMk id="2" creationId="{2257ED72-059E-67EE-D4ED-B7B717AED6F0}"/>
          </ac:spMkLst>
        </pc:spChg>
        <pc:spChg chg="mod">
          <ac:chgData name="ddsampada@gmail.com" userId="1394446f9facbefe" providerId="LiveId" clId="{73759F6F-F33F-442F-AA8E-7B128BEE534C}" dt="2025-12-18T21:41:45.304" v="7" actId="48537"/>
          <ac:spMkLst>
            <pc:docMk/>
            <pc:sldMk cId="1828333297" sldId="2586"/>
            <ac:spMk id="4" creationId="{F7BE1FF3-B576-6E4D-A906-8671F03DBF18}"/>
          </ac:spMkLst>
        </pc:spChg>
        <pc:spChg chg="mod">
          <ac:chgData name="ddsampada@gmail.com" userId="1394446f9facbefe" providerId="LiveId" clId="{73759F6F-F33F-442F-AA8E-7B128BEE534C}" dt="2025-12-18T21:41:45.304" v="7" actId="48537"/>
          <ac:spMkLst>
            <pc:docMk/>
            <pc:sldMk cId="1828333297" sldId="2586"/>
            <ac:spMk id="5" creationId="{3D98AB7F-2863-C5A4-851A-9147E4FA5F41}"/>
          </ac:spMkLst>
        </pc:spChg>
        <pc:spChg chg="mod">
          <ac:chgData name="ddsampada@gmail.com" userId="1394446f9facbefe" providerId="LiveId" clId="{73759F6F-F33F-442F-AA8E-7B128BEE534C}" dt="2025-12-18T21:41:45.304" v="7" actId="48537"/>
          <ac:spMkLst>
            <pc:docMk/>
            <pc:sldMk cId="1828333297" sldId="2586"/>
            <ac:spMk id="6" creationId="{4E83BC2E-A8A3-E697-9F2E-8B1714BD2D6F}"/>
          </ac:spMkLst>
        </pc:spChg>
        <pc:spChg chg="mod ord">
          <ac:chgData name="ddsampada@gmail.com" userId="1394446f9facbefe" providerId="LiveId" clId="{73759F6F-F33F-442F-AA8E-7B128BEE534C}" dt="2025-12-18T21:41:45.304" v="7" actId="48537"/>
          <ac:spMkLst>
            <pc:docMk/>
            <pc:sldMk cId="1828333297" sldId="2586"/>
            <ac:spMk id="8" creationId="{B6F7EA77-DDB7-4BEA-A475-124D3FF5505D}"/>
          </ac:spMkLst>
        </pc:spChg>
        <pc:picChg chg="mod">
          <ac:chgData name="ddsampada@gmail.com" userId="1394446f9facbefe" providerId="LiveId" clId="{73759F6F-F33F-442F-AA8E-7B128BEE534C}" dt="2025-12-18T21:41:45.304" v="7" actId="48537"/>
          <ac:picMkLst>
            <pc:docMk/>
            <pc:sldMk cId="1828333297" sldId="2586"/>
            <ac:picMk id="7" creationId="{5CE39019-1F18-4A9B-886F-35B81005AF56}"/>
          </ac:picMkLst>
        </pc:picChg>
      </pc:sldChg>
      <pc:sldChg chg="addSp delSp modSp add mod modTransition modClrScheme chgLayout">
        <pc:chgData name="ddsampada@gmail.com" userId="1394446f9facbefe" providerId="LiveId" clId="{73759F6F-F33F-442F-AA8E-7B128BEE534C}" dt="2025-12-18T21:46:54.639" v="18" actId="14100"/>
        <pc:sldMkLst>
          <pc:docMk/>
          <pc:sldMk cId="3105524245" sldId="2587"/>
        </pc:sldMkLst>
        <pc:spChg chg="mod">
          <ac:chgData name="ddsampada@gmail.com" userId="1394446f9facbefe" providerId="LiveId" clId="{73759F6F-F33F-442F-AA8E-7B128BEE534C}" dt="2025-12-18T21:43:19.138" v="9" actId="48537"/>
          <ac:spMkLst>
            <pc:docMk/>
            <pc:sldMk cId="3105524245" sldId="2587"/>
            <ac:spMk id="2" creationId="{256D57E0-2980-4307-46FD-E2C6CCF54295}"/>
          </ac:spMkLst>
        </pc:spChg>
        <pc:spChg chg="mod">
          <ac:chgData name="ddsampada@gmail.com" userId="1394446f9facbefe" providerId="LiveId" clId="{73759F6F-F33F-442F-AA8E-7B128BEE534C}" dt="2025-12-18T21:43:19.138" v="9" actId="48537"/>
          <ac:spMkLst>
            <pc:docMk/>
            <pc:sldMk cId="3105524245" sldId="2587"/>
            <ac:spMk id="4" creationId="{2E3891F0-C0AD-7A15-07F9-939CC47D6479}"/>
          </ac:spMkLst>
        </pc:spChg>
        <pc:spChg chg="mod">
          <ac:chgData name="ddsampada@gmail.com" userId="1394446f9facbefe" providerId="LiveId" clId="{73759F6F-F33F-442F-AA8E-7B128BEE534C}" dt="2025-12-18T21:43:19.138" v="9" actId="48537"/>
          <ac:spMkLst>
            <pc:docMk/>
            <pc:sldMk cId="3105524245" sldId="2587"/>
            <ac:spMk id="5" creationId="{B6D846EB-C7A9-334C-62DD-65CFA12190FA}"/>
          </ac:spMkLst>
        </pc:spChg>
        <pc:spChg chg="mod">
          <ac:chgData name="ddsampada@gmail.com" userId="1394446f9facbefe" providerId="LiveId" clId="{73759F6F-F33F-442F-AA8E-7B128BEE534C}" dt="2025-12-18T21:43:19.138" v="9" actId="48537"/>
          <ac:spMkLst>
            <pc:docMk/>
            <pc:sldMk cId="3105524245" sldId="2587"/>
            <ac:spMk id="6" creationId="{304A49FD-43AD-0FE5-C52A-473E55435880}"/>
          </ac:spMkLst>
        </pc:spChg>
        <pc:spChg chg="mod ord">
          <ac:chgData name="ddsampada@gmail.com" userId="1394446f9facbefe" providerId="LiveId" clId="{73759F6F-F33F-442F-AA8E-7B128BEE534C}" dt="2025-12-18T21:43:19.138" v="9" actId="48537"/>
          <ac:spMkLst>
            <pc:docMk/>
            <pc:sldMk cId="3105524245" sldId="2587"/>
            <ac:spMk id="8" creationId="{553C1B15-0CC0-49EB-BC46-560E57D48C38}"/>
          </ac:spMkLst>
        </pc:spChg>
        <pc:spChg chg="add mod">
          <ac:chgData name="ddsampada@gmail.com" userId="1394446f9facbefe" providerId="LiveId" clId="{73759F6F-F33F-442F-AA8E-7B128BEE534C}" dt="2025-12-18T21:46:06.724" v="10" actId="21"/>
          <ac:spMkLst>
            <pc:docMk/>
            <pc:sldMk cId="3105524245" sldId="2587"/>
            <ac:spMk id="9" creationId="{DA899AC6-59A8-49EB-8D06-799217F29448}"/>
          </ac:spMkLst>
        </pc:spChg>
        <pc:spChg chg="add del">
          <ac:chgData name="ddsampada@gmail.com" userId="1394446f9facbefe" providerId="LiveId" clId="{73759F6F-F33F-442F-AA8E-7B128BEE534C}" dt="2025-12-18T21:46:22.715" v="12" actId="22"/>
          <ac:spMkLst>
            <pc:docMk/>
            <pc:sldMk cId="3105524245" sldId="2587"/>
            <ac:spMk id="11" creationId="{3B902BC6-FFB9-E185-CBB1-56518E5EE481}"/>
          </ac:spMkLst>
        </pc:spChg>
        <pc:picChg chg="del mod">
          <ac:chgData name="ddsampada@gmail.com" userId="1394446f9facbefe" providerId="LiveId" clId="{73759F6F-F33F-442F-AA8E-7B128BEE534C}" dt="2025-12-18T21:46:06.724" v="10" actId="21"/>
          <ac:picMkLst>
            <pc:docMk/>
            <pc:sldMk cId="3105524245" sldId="2587"/>
            <ac:picMk id="7" creationId="{555DC811-8E46-46B0-9F2C-634D9F5CA8BC}"/>
          </ac:picMkLst>
        </pc:picChg>
        <pc:picChg chg="add mod">
          <ac:chgData name="ddsampada@gmail.com" userId="1394446f9facbefe" providerId="LiveId" clId="{73759F6F-F33F-442F-AA8E-7B128BEE534C}" dt="2025-12-18T21:46:54.639" v="18" actId="14100"/>
          <ac:picMkLst>
            <pc:docMk/>
            <pc:sldMk cId="3105524245" sldId="2587"/>
            <ac:picMk id="1026" creationId="{837F8F89-3090-EDEA-76B9-F888C23F2015}"/>
          </ac:picMkLst>
        </pc:picChg>
      </pc:sldChg>
      <pc:sldChg chg="modSp add mod modTransition">
        <pc:chgData name="ddsampada@gmail.com" userId="1394446f9facbefe" providerId="LiveId" clId="{73759F6F-F33F-442F-AA8E-7B128BEE534C}" dt="2025-12-18T21:47:57.403" v="20" actId="48537"/>
        <pc:sldMkLst>
          <pc:docMk/>
          <pc:sldMk cId="540892911" sldId="2588"/>
        </pc:sldMkLst>
        <pc:spChg chg="mod">
          <ac:chgData name="ddsampada@gmail.com" userId="1394446f9facbefe" providerId="LiveId" clId="{73759F6F-F33F-442F-AA8E-7B128BEE534C}" dt="2025-12-18T21:47:57.403" v="20" actId="48537"/>
          <ac:spMkLst>
            <pc:docMk/>
            <pc:sldMk cId="540892911" sldId="2588"/>
            <ac:spMk id="2" creationId="{C7D38274-C86B-7CA1-9BEE-2EF930FAD5CC}"/>
          </ac:spMkLst>
        </pc:spChg>
        <pc:spChg chg="mod">
          <ac:chgData name="ddsampada@gmail.com" userId="1394446f9facbefe" providerId="LiveId" clId="{73759F6F-F33F-442F-AA8E-7B128BEE534C}" dt="2025-12-18T21:47:57.403" v="20" actId="48537"/>
          <ac:spMkLst>
            <pc:docMk/>
            <pc:sldMk cId="540892911" sldId="2588"/>
            <ac:spMk id="4" creationId="{76D8DEFE-7ADA-03C9-DF3D-D0E01A9E9F47}"/>
          </ac:spMkLst>
        </pc:spChg>
        <pc:spChg chg="mod">
          <ac:chgData name="ddsampada@gmail.com" userId="1394446f9facbefe" providerId="LiveId" clId="{73759F6F-F33F-442F-AA8E-7B128BEE534C}" dt="2025-12-18T21:47:57.403" v="20" actId="48537"/>
          <ac:spMkLst>
            <pc:docMk/>
            <pc:sldMk cId="540892911" sldId="2588"/>
            <ac:spMk id="5" creationId="{E82BA20A-4DF6-C526-9870-E60BEA192D3B}"/>
          </ac:spMkLst>
        </pc:spChg>
        <pc:spChg chg="mod">
          <ac:chgData name="ddsampada@gmail.com" userId="1394446f9facbefe" providerId="LiveId" clId="{73759F6F-F33F-442F-AA8E-7B128BEE534C}" dt="2025-12-18T21:47:57.403" v="20" actId="48537"/>
          <ac:spMkLst>
            <pc:docMk/>
            <pc:sldMk cId="540892911" sldId="2588"/>
            <ac:spMk id="6" creationId="{92C56E75-B28A-D296-7209-35E21914988C}"/>
          </ac:spMkLst>
        </pc:spChg>
        <pc:graphicFrameChg chg="mod ord modGraphic">
          <ac:chgData name="ddsampada@gmail.com" userId="1394446f9facbefe" providerId="LiveId" clId="{73759F6F-F33F-442F-AA8E-7B128BEE534C}" dt="2025-12-18T21:47:57.403" v="20" actId="48537"/>
          <ac:graphicFrameMkLst>
            <pc:docMk/>
            <pc:sldMk cId="540892911" sldId="2588"/>
            <ac:graphicFrameMk id="7" creationId="{C964921B-C8C8-4831-91AA-E86892BA307F}"/>
          </ac:graphicFrameMkLst>
        </pc:graphicFrameChg>
      </pc:sldChg>
      <pc:sldChg chg="modSp add mod modTransition modClrScheme chgLayout">
        <pc:chgData name="ddsampada@gmail.com" userId="1394446f9facbefe" providerId="LiveId" clId="{73759F6F-F33F-442F-AA8E-7B128BEE534C}" dt="2025-12-18T22:06:24.567" v="22" actId="48537"/>
        <pc:sldMkLst>
          <pc:docMk/>
          <pc:sldMk cId="15963626" sldId="2589"/>
        </pc:sldMkLst>
        <pc:spChg chg="mod">
          <ac:chgData name="ddsampada@gmail.com" userId="1394446f9facbefe" providerId="LiveId" clId="{73759F6F-F33F-442F-AA8E-7B128BEE534C}" dt="2025-12-18T22:06:24.567" v="22" actId="48537"/>
          <ac:spMkLst>
            <pc:docMk/>
            <pc:sldMk cId="15963626" sldId="2589"/>
            <ac:spMk id="2" creationId="{4DFBA011-192F-D55B-0072-7B2CC6FEB587}"/>
          </ac:spMkLst>
        </pc:spChg>
        <pc:spChg chg="mod">
          <ac:chgData name="ddsampada@gmail.com" userId="1394446f9facbefe" providerId="LiveId" clId="{73759F6F-F33F-442F-AA8E-7B128BEE534C}" dt="2025-12-18T22:06:24.567" v="22" actId="48537"/>
          <ac:spMkLst>
            <pc:docMk/>
            <pc:sldMk cId="15963626" sldId="2589"/>
            <ac:spMk id="4" creationId="{66F000E8-3BE6-B3D5-A891-5A27A1E18C2B}"/>
          </ac:spMkLst>
        </pc:spChg>
        <pc:spChg chg="mod">
          <ac:chgData name="ddsampada@gmail.com" userId="1394446f9facbefe" providerId="LiveId" clId="{73759F6F-F33F-442F-AA8E-7B128BEE534C}" dt="2025-12-18T22:06:24.567" v="22" actId="48537"/>
          <ac:spMkLst>
            <pc:docMk/>
            <pc:sldMk cId="15963626" sldId="2589"/>
            <ac:spMk id="5" creationId="{2811DA7C-BFC9-236A-0FCD-2B2996EF943A}"/>
          </ac:spMkLst>
        </pc:spChg>
        <pc:spChg chg="mod">
          <ac:chgData name="ddsampada@gmail.com" userId="1394446f9facbefe" providerId="LiveId" clId="{73759F6F-F33F-442F-AA8E-7B128BEE534C}" dt="2025-12-18T22:06:24.567" v="22" actId="48537"/>
          <ac:spMkLst>
            <pc:docMk/>
            <pc:sldMk cId="15963626" sldId="2589"/>
            <ac:spMk id="6" creationId="{31731F94-12D9-6EED-65DC-484A7C25D58A}"/>
          </ac:spMkLst>
        </pc:spChg>
        <pc:spChg chg="mod ord">
          <ac:chgData name="ddsampada@gmail.com" userId="1394446f9facbefe" providerId="LiveId" clId="{73759F6F-F33F-442F-AA8E-7B128BEE534C}" dt="2025-12-18T22:06:24.567" v="22" actId="48537"/>
          <ac:spMkLst>
            <pc:docMk/>
            <pc:sldMk cId="15963626" sldId="2589"/>
            <ac:spMk id="8" creationId="{1265FFFE-241F-421B-B919-0174EFFA46EB}"/>
          </ac:spMkLst>
        </pc:spChg>
        <pc:picChg chg="mod">
          <ac:chgData name="ddsampada@gmail.com" userId="1394446f9facbefe" providerId="LiveId" clId="{73759F6F-F33F-442F-AA8E-7B128BEE534C}" dt="2025-12-18T22:06:24.567" v="22" actId="48537"/>
          <ac:picMkLst>
            <pc:docMk/>
            <pc:sldMk cId="15963626" sldId="2589"/>
            <ac:picMk id="7" creationId="{42962055-CF90-4B78-BE56-3DA9566E4174}"/>
          </ac:picMkLst>
        </pc:picChg>
      </pc:sldChg>
      <pc:sldChg chg="modSp add mod modTransition">
        <pc:chgData name="ddsampada@gmail.com" userId="1394446f9facbefe" providerId="LiveId" clId="{73759F6F-F33F-442F-AA8E-7B128BEE534C}" dt="2025-12-18T22:06:43.012" v="24" actId="48537"/>
        <pc:sldMkLst>
          <pc:docMk/>
          <pc:sldMk cId="2521377200" sldId="2590"/>
        </pc:sldMkLst>
        <pc:spChg chg="mod">
          <ac:chgData name="ddsampada@gmail.com" userId="1394446f9facbefe" providerId="LiveId" clId="{73759F6F-F33F-442F-AA8E-7B128BEE534C}" dt="2025-12-18T22:06:43.012" v="24" actId="48537"/>
          <ac:spMkLst>
            <pc:docMk/>
            <pc:sldMk cId="2521377200" sldId="2590"/>
            <ac:spMk id="2" creationId="{F7688F6D-87B8-DE28-8742-85C105567593}"/>
          </ac:spMkLst>
        </pc:spChg>
        <pc:spChg chg="mod">
          <ac:chgData name="ddsampada@gmail.com" userId="1394446f9facbefe" providerId="LiveId" clId="{73759F6F-F33F-442F-AA8E-7B128BEE534C}" dt="2025-12-18T22:06:43.012" v="24" actId="48537"/>
          <ac:spMkLst>
            <pc:docMk/>
            <pc:sldMk cId="2521377200" sldId="2590"/>
            <ac:spMk id="4" creationId="{400958B3-B8C7-04F3-6181-D9EA7380461D}"/>
          </ac:spMkLst>
        </pc:spChg>
        <pc:spChg chg="mod">
          <ac:chgData name="ddsampada@gmail.com" userId="1394446f9facbefe" providerId="LiveId" clId="{73759F6F-F33F-442F-AA8E-7B128BEE534C}" dt="2025-12-18T22:06:43.012" v="24" actId="48537"/>
          <ac:spMkLst>
            <pc:docMk/>
            <pc:sldMk cId="2521377200" sldId="2590"/>
            <ac:spMk id="5" creationId="{74AB0570-27D9-77B7-ED68-5FA8ABBF9532}"/>
          </ac:spMkLst>
        </pc:spChg>
        <pc:spChg chg="mod">
          <ac:chgData name="ddsampada@gmail.com" userId="1394446f9facbefe" providerId="LiveId" clId="{73759F6F-F33F-442F-AA8E-7B128BEE534C}" dt="2025-12-18T22:06:43.012" v="24" actId="48537"/>
          <ac:spMkLst>
            <pc:docMk/>
            <pc:sldMk cId="2521377200" sldId="2590"/>
            <ac:spMk id="6" creationId="{21766CE1-2574-1E5A-373E-32FB40C7418D}"/>
          </ac:spMkLst>
        </pc:spChg>
        <pc:graphicFrameChg chg="mod ord modGraphic">
          <ac:chgData name="ddsampada@gmail.com" userId="1394446f9facbefe" providerId="LiveId" clId="{73759F6F-F33F-442F-AA8E-7B128BEE534C}" dt="2025-12-18T22:06:43.012" v="24" actId="48537"/>
          <ac:graphicFrameMkLst>
            <pc:docMk/>
            <pc:sldMk cId="2521377200" sldId="2590"/>
            <ac:graphicFrameMk id="7" creationId="{D2DE162D-057A-4587-AECE-6F2D43AD9D5F}"/>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ata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ata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ata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_rels/data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73F1BC-A99A-4B18-9C95-D2565789BB54}"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B2A4B31B-6D2C-4065-8AB5-FEDECAC66F63}">
      <dgm:prSet/>
      <dgm:spPr/>
      <dgm:t>
        <a:bodyPr/>
        <a:lstStyle/>
        <a:p>
          <a:pPr>
            <a:lnSpc>
              <a:spcPct val="100000"/>
            </a:lnSpc>
            <a:defRPr b="1"/>
          </a:pPr>
          <a:r>
            <a:rPr lang="en-US"/>
            <a:t>Optimized for Social Media</a:t>
          </a:r>
        </a:p>
      </dgm:t>
    </dgm:pt>
    <dgm:pt modelId="{4A32C008-472C-469D-A06A-D938E0D7F784}" type="parTrans" cxnId="{8AC7F1DC-62D8-4689-9890-B894D2516512}">
      <dgm:prSet/>
      <dgm:spPr/>
      <dgm:t>
        <a:bodyPr/>
        <a:lstStyle/>
        <a:p>
          <a:endParaRPr lang="en-US"/>
        </a:p>
      </dgm:t>
    </dgm:pt>
    <dgm:pt modelId="{539CC964-4BD2-47E5-939B-2BD22BF276B1}" type="sibTrans" cxnId="{8AC7F1DC-62D8-4689-9890-B894D2516512}">
      <dgm:prSet/>
      <dgm:spPr/>
      <dgm:t>
        <a:bodyPr/>
        <a:lstStyle/>
        <a:p>
          <a:pPr>
            <a:lnSpc>
              <a:spcPct val="100000"/>
            </a:lnSpc>
            <a:defRPr b="1"/>
          </a:pPr>
          <a:endParaRPr lang="en-US"/>
        </a:p>
      </dgm:t>
    </dgm:pt>
    <dgm:pt modelId="{B8BDF9F6-A1F2-4018-8D49-E9D832205D27}">
      <dgm:prSet/>
      <dgm:spPr/>
      <dgm:t>
        <a:bodyPr/>
        <a:lstStyle/>
        <a:p>
          <a:pPr>
            <a:lnSpc>
              <a:spcPct val="100000"/>
            </a:lnSpc>
          </a:pPr>
          <a:r>
            <a:rPr lang="en-US"/>
            <a:t>VADER is designed specifically for analyzing sentiment in social media and short text messages accurately.</a:t>
          </a:r>
        </a:p>
      </dgm:t>
    </dgm:pt>
    <dgm:pt modelId="{B3FEC72D-A609-4EAD-9D64-70996AEE1D1E}" type="parTrans" cxnId="{8474B3C4-9F5A-4F17-8585-04C9FD6DDBEB}">
      <dgm:prSet/>
      <dgm:spPr/>
      <dgm:t>
        <a:bodyPr/>
        <a:lstStyle/>
        <a:p>
          <a:endParaRPr lang="en-US"/>
        </a:p>
      </dgm:t>
    </dgm:pt>
    <dgm:pt modelId="{44CCF6DB-7A9A-4FE3-B58C-190CFBE2BB72}" type="sibTrans" cxnId="{8474B3C4-9F5A-4F17-8585-04C9FD6DDBEB}">
      <dgm:prSet/>
      <dgm:spPr/>
      <dgm:t>
        <a:bodyPr/>
        <a:lstStyle/>
        <a:p>
          <a:endParaRPr lang="en-US"/>
        </a:p>
      </dgm:t>
    </dgm:pt>
    <dgm:pt modelId="{C79C605A-32FB-4257-9FBE-E23C56EC6FF0}">
      <dgm:prSet/>
      <dgm:spPr/>
      <dgm:t>
        <a:bodyPr/>
        <a:lstStyle/>
        <a:p>
          <a:pPr>
            <a:lnSpc>
              <a:spcPct val="100000"/>
            </a:lnSpc>
            <a:defRPr b="1"/>
          </a:pPr>
          <a:r>
            <a:rPr lang="en-US"/>
            <a:t>Sentiment Scoring</a:t>
          </a:r>
        </a:p>
      </dgm:t>
    </dgm:pt>
    <dgm:pt modelId="{BC5748EE-DA77-4539-B242-D33D5CAF3B01}" type="parTrans" cxnId="{4E741825-7B6C-416E-9B1C-7E73C2F96686}">
      <dgm:prSet/>
      <dgm:spPr/>
      <dgm:t>
        <a:bodyPr/>
        <a:lstStyle/>
        <a:p>
          <a:endParaRPr lang="en-US"/>
        </a:p>
      </dgm:t>
    </dgm:pt>
    <dgm:pt modelId="{1461F87A-310A-4FCE-B2F1-405D3B41C899}" type="sibTrans" cxnId="{4E741825-7B6C-416E-9B1C-7E73C2F96686}">
      <dgm:prSet/>
      <dgm:spPr/>
      <dgm:t>
        <a:bodyPr/>
        <a:lstStyle/>
        <a:p>
          <a:pPr>
            <a:lnSpc>
              <a:spcPct val="100000"/>
            </a:lnSpc>
            <a:defRPr b="1"/>
          </a:pPr>
          <a:endParaRPr lang="en-US"/>
        </a:p>
      </dgm:t>
    </dgm:pt>
    <dgm:pt modelId="{F4B8E6D6-E7A6-4B0D-8EB0-BEB730E58C95}">
      <dgm:prSet/>
      <dgm:spPr/>
      <dgm:t>
        <a:bodyPr/>
        <a:lstStyle/>
        <a:p>
          <a:pPr>
            <a:lnSpc>
              <a:spcPct val="100000"/>
            </a:lnSpc>
          </a:pPr>
          <a:r>
            <a:rPr lang="en-US"/>
            <a:t>The model assigns scores that reflect positive, neutral, and negative emotions in guest comments.</a:t>
          </a:r>
        </a:p>
      </dgm:t>
    </dgm:pt>
    <dgm:pt modelId="{15E23357-5CAE-4B0E-AA1C-979EB1FA6ED3}" type="parTrans" cxnId="{0D8F9F23-65AE-4500-938E-C6F9A2B053D3}">
      <dgm:prSet/>
      <dgm:spPr/>
      <dgm:t>
        <a:bodyPr/>
        <a:lstStyle/>
        <a:p>
          <a:endParaRPr lang="en-US"/>
        </a:p>
      </dgm:t>
    </dgm:pt>
    <dgm:pt modelId="{FE039A1B-B8F3-4B00-BE68-3287F86F8AD3}" type="sibTrans" cxnId="{0D8F9F23-65AE-4500-938E-C6F9A2B053D3}">
      <dgm:prSet/>
      <dgm:spPr/>
      <dgm:t>
        <a:bodyPr/>
        <a:lstStyle/>
        <a:p>
          <a:endParaRPr lang="en-US"/>
        </a:p>
      </dgm:t>
    </dgm:pt>
    <dgm:pt modelId="{AFB0B320-96D3-4A1F-9C7A-946844BCE3BE}">
      <dgm:prSet/>
      <dgm:spPr/>
      <dgm:t>
        <a:bodyPr/>
        <a:lstStyle/>
        <a:p>
          <a:pPr>
            <a:lnSpc>
              <a:spcPct val="100000"/>
            </a:lnSpc>
            <a:defRPr b="1"/>
          </a:pPr>
          <a:r>
            <a:rPr lang="en-US"/>
            <a:t>Capturing Emotions Effectively</a:t>
          </a:r>
        </a:p>
      </dgm:t>
    </dgm:pt>
    <dgm:pt modelId="{2C929967-01A6-40D5-A3F9-804773325BC0}" type="parTrans" cxnId="{159D9B3D-6274-4D78-B526-32ADED83DF0E}">
      <dgm:prSet/>
      <dgm:spPr/>
      <dgm:t>
        <a:bodyPr/>
        <a:lstStyle/>
        <a:p>
          <a:endParaRPr lang="en-US"/>
        </a:p>
      </dgm:t>
    </dgm:pt>
    <dgm:pt modelId="{DEE3C86F-B96D-44AF-9C84-6484655F2CE1}" type="sibTrans" cxnId="{159D9B3D-6274-4D78-B526-32ADED83DF0E}">
      <dgm:prSet/>
      <dgm:spPr/>
      <dgm:t>
        <a:bodyPr/>
        <a:lstStyle/>
        <a:p>
          <a:endParaRPr lang="en-US"/>
        </a:p>
      </dgm:t>
    </dgm:pt>
    <dgm:pt modelId="{E154E5FC-C2C2-4846-969B-FBA13F0FEE19}">
      <dgm:prSet/>
      <dgm:spPr/>
      <dgm:t>
        <a:bodyPr/>
        <a:lstStyle/>
        <a:p>
          <a:pPr>
            <a:lnSpc>
              <a:spcPct val="100000"/>
            </a:lnSpc>
          </a:pPr>
          <a:r>
            <a:rPr lang="en-US"/>
            <a:t>VADER captures subtle emotions in text, providing a comprehensive understanding of guest feedback.</a:t>
          </a:r>
        </a:p>
      </dgm:t>
    </dgm:pt>
    <dgm:pt modelId="{E6200796-E9FC-4BBA-A4E8-A2F352ED8CE6}" type="parTrans" cxnId="{3809B608-7C7A-4FC0-8E2F-5ED89A39B22F}">
      <dgm:prSet/>
      <dgm:spPr/>
      <dgm:t>
        <a:bodyPr/>
        <a:lstStyle/>
        <a:p>
          <a:endParaRPr lang="en-US"/>
        </a:p>
      </dgm:t>
    </dgm:pt>
    <dgm:pt modelId="{CC5F232A-6F1F-4EBF-B612-C9678CBD6066}" type="sibTrans" cxnId="{3809B608-7C7A-4FC0-8E2F-5ED89A39B22F}">
      <dgm:prSet/>
      <dgm:spPr/>
      <dgm:t>
        <a:bodyPr/>
        <a:lstStyle/>
        <a:p>
          <a:endParaRPr lang="en-US"/>
        </a:p>
      </dgm:t>
    </dgm:pt>
    <dgm:pt modelId="{5472DB6B-42AC-49AA-ABCC-C54B0FE76543}" type="pres">
      <dgm:prSet presAssocID="{8373F1BC-A99A-4B18-9C95-D2565789BB54}" presName="Root" presStyleCnt="0">
        <dgm:presLayoutVars>
          <dgm:dir/>
          <dgm:resizeHandles val="exact"/>
        </dgm:presLayoutVars>
      </dgm:prSet>
      <dgm:spPr/>
    </dgm:pt>
    <dgm:pt modelId="{FDBAE127-F2BF-4A59-8E84-795724BCF247}" type="pres">
      <dgm:prSet presAssocID="{B2A4B31B-6D2C-4065-8AB5-FEDECAC66F63}" presName="Composite" presStyleCnt="0"/>
      <dgm:spPr/>
    </dgm:pt>
    <dgm:pt modelId="{DB67B06C-4B35-4355-BE4D-3E39828EA885}" type="pres">
      <dgm:prSet presAssocID="{B2A4B31B-6D2C-4065-8AB5-FEDECAC66F6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16751" r="4" b="16502"/>
          <a:stretch/>
        </a:blipFill>
      </dgm:spPr>
      <dgm:extLst>
        <a:ext uri="{E40237B7-FDA0-4F09-8148-C483321AD2D9}">
          <dgm14:cNvPr xmlns:dgm14="http://schemas.microsoft.com/office/drawing/2010/diagram" id="0" name="" descr="Incoming call from senior man on smart phone screen. Phone on the bedside table, home interior"/>
        </a:ext>
      </dgm:extLst>
    </dgm:pt>
    <dgm:pt modelId="{ABDBAF21-3945-4EF6-8BBF-6A294870D946}" type="pres">
      <dgm:prSet presAssocID="{B2A4B31B-6D2C-4065-8AB5-FEDECAC66F63}" presName="Subtitle" presStyleLbl="revTx" presStyleIdx="0" presStyleCnt="6">
        <dgm:presLayoutVars>
          <dgm:chMax val="0"/>
          <dgm:bulletEnabled/>
        </dgm:presLayoutVars>
      </dgm:prSet>
      <dgm:spPr/>
    </dgm:pt>
    <dgm:pt modelId="{B396571F-562C-4250-8E03-417C4651F7B9}" type="pres">
      <dgm:prSet presAssocID="{B2A4B31B-6D2C-4065-8AB5-FEDECAC66F63}" presName="Description" presStyleLbl="revTx" presStyleIdx="1" presStyleCnt="6">
        <dgm:presLayoutVars>
          <dgm:bulletEnabled/>
        </dgm:presLayoutVars>
      </dgm:prSet>
      <dgm:spPr/>
    </dgm:pt>
    <dgm:pt modelId="{CD53829F-2A52-4777-91C8-E8B6C7B09B97}" type="pres">
      <dgm:prSet presAssocID="{539CC964-4BD2-47E5-939B-2BD22BF276B1}" presName="sibTrans" presStyleLbl="sibTrans2D1" presStyleIdx="0" presStyleCnt="0"/>
      <dgm:spPr/>
    </dgm:pt>
    <dgm:pt modelId="{F8714E65-B64C-4098-8FA1-AE36CAC40C51}" type="pres">
      <dgm:prSet presAssocID="{C79C605A-32FB-4257-9FBE-E23C56EC6FF0}" presName="Composite" presStyleCnt="0"/>
      <dgm:spPr/>
    </dgm:pt>
    <dgm:pt modelId="{1D24D84D-CE7B-4EF9-92CC-3AD5D6FDFB15}" type="pres">
      <dgm:prSet presAssocID="{C79C605A-32FB-4257-9FBE-E23C56EC6FF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700" r="12801" b="1"/>
          <a:stretch/>
        </a:blipFill>
      </dgm:spPr>
      <dgm:extLst>
        <a:ext uri="{E40237B7-FDA0-4F09-8148-C483321AD2D9}">
          <dgm14:cNvPr xmlns:dgm14="http://schemas.microsoft.com/office/drawing/2010/diagram" id="0" name="" descr="Chalk board"/>
        </a:ext>
      </dgm:extLst>
    </dgm:pt>
    <dgm:pt modelId="{7D2FDA63-683D-4DED-BD55-11B5197A264A}" type="pres">
      <dgm:prSet presAssocID="{C79C605A-32FB-4257-9FBE-E23C56EC6FF0}" presName="Subtitle" presStyleLbl="revTx" presStyleIdx="2" presStyleCnt="6">
        <dgm:presLayoutVars>
          <dgm:chMax val="0"/>
          <dgm:bulletEnabled/>
        </dgm:presLayoutVars>
      </dgm:prSet>
      <dgm:spPr/>
    </dgm:pt>
    <dgm:pt modelId="{46078F07-C8C4-47CF-842F-7F564D1EEF88}" type="pres">
      <dgm:prSet presAssocID="{C79C605A-32FB-4257-9FBE-E23C56EC6FF0}" presName="Description" presStyleLbl="revTx" presStyleIdx="3" presStyleCnt="6">
        <dgm:presLayoutVars>
          <dgm:bulletEnabled/>
        </dgm:presLayoutVars>
      </dgm:prSet>
      <dgm:spPr/>
    </dgm:pt>
    <dgm:pt modelId="{F84F9322-76B1-4898-865F-EAF3F1F60B4F}" type="pres">
      <dgm:prSet presAssocID="{1461F87A-310A-4FCE-B2F1-405D3B41C899}" presName="sibTrans" presStyleLbl="sibTrans2D1" presStyleIdx="0" presStyleCnt="0"/>
      <dgm:spPr/>
    </dgm:pt>
    <dgm:pt modelId="{67B4471E-B888-4AA9-9CE5-0271D2B24004}" type="pres">
      <dgm:prSet presAssocID="{AFB0B320-96D3-4A1F-9C7A-946844BCE3BE}" presName="Composite" presStyleCnt="0"/>
      <dgm:spPr/>
    </dgm:pt>
    <dgm:pt modelId="{4599059E-671C-4F80-A1EE-08BD31F8897F}" type="pres">
      <dgm:prSet presAssocID="{AFB0B320-96D3-4A1F-9C7A-946844BCE3B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5501" r="-3" b="-2"/>
          <a:stretch/>
        </a:blipFill>
      </dgm:spPr>
      <dgm:extLst>
        <a:ext uri="{E40237B7-FDA0-4F09-8148-C483321AD2D9}">
          <dgm14:cNvPr xmlns:dgm14="http://schemas.microsoft.com/office/drawing/2010/diagram" id="0" name="" descr="Blackboard Business Strategy Concept"/>
        </a:ext>
      </dgm:extLst>
    </dgm:pt>
    <dgm:pt modelId="{661E703F-4CF1-404D-B215-024E236CB32B}" type="pres">
      <dgm:prSet presAssocID="{AFB0B320-96D3-4A1F-9C7A-946844BCE3BE}" presName="Subtitle" presStyleLbl="revTx" presStyleIdx="4" presStyleCnt="6">
        <dgm:presLayoutVars>
          <dgm:chMax val="0"/>
          <dgm:bulletEnabled/>
        </dgm:presLayoutVars>
      </dgm:prSet>
      <dgm:spPr/>
    </dgm:pt>
    <dgm:pt modelId="{C5B063D7-4FE4-40EE-901B-1164EB608004}" type="pres">
      <dgm:prSet presAssocID="{AFB0B320-96D3-4A1F-9C7A-946844BCE3BE}" presName="Description" presStyleLbl="revTx" presStyleIdx="5" presStyleCnt="6">
        <dgm:presLayoutVars>
          <dgm:bulletEnabled/>
        </dgm:presLayoutVars>
      </dgm:prSet>
      <dgm:spPr/>
    </dgm:pt>
  </dgm:ptLst>
  <dgm:cxnLst>
    <dgm:cxn modelId="{3809B608-7C7A-4FC0-8E2F-5ED89A39B22F}" srcId="{AFB0B320-96D3-4A1F-9C7A-946844BCE3BE}" destId="{E154E5FC-C2C2-4846-969B-FBA13F0FEE19}" srcOrd="0" destOrd="0" parTransId="{E6200796-E9FC-4BBA-A4E8-A2F352ED8CE6}" sibTransId="{CC5F232A-6F1F-4EBF-B612-C9678CBD6066}"/>
    <dgm:cxn modelId="{BFD0A60D-8E79-4CD9-9B7C-0C53F09184C7}" type="presOf" srcId="{C79C605A-32FB-4257-9FBE-E23C56EC6FF0}" destId="{7D2FDA63-683D-4DED-BD55-11B5197A264A}" srcOrd="0" destOrd="0" presId="urn:microsoft.com/office/officeart/2024/3/layout/verticalVisualTextBlock1"/>
    <dgm:cxn modelId="{7D917F1D-B03E-413B-8BD7-BF7C0F9FEEE9}" type="presOf" srcId="{E154E5FC-C2C2-4846-969B-FBA13F0FEE19}" destId="{C5B063D7-4FE4-40EE-901B-1164EB608004}" srcOrd="0" destOrd="0" presId="urn:microsoft.com/office/officeart/2024/3/layout/verticalVisualTextBlock1"/>
    <dgm:cxn modelId="{0D8F9F23-65AE-4500-938E-C6F9A2B053D3}" srcId="{C79C605A-32FB-4257-9FBE-E23C56EC6FF0}" destId="{F4B8E6D6-E7A6-4B0D-8EB0-BEB730E58C95}" srcOrd="0" destOrd="0" parTransId="{15E23357-5CAE-4B0E-AA1C-979EB1FA6ED3}" sibTransId="{FE039A1B-B8F3-4B00-BE68-3287F86F8AD3}"/>
    <dgm:cxn modelId="{4E741825-7B6C-416E-9B1C-7E73C2F96686}" srcId="{8373F1BC-A99A-4B18-9C95-D2565789BB54}" destId="{C79C605A-32FB-4257-9FBE-E23C56EC6FF0}" srcOrd="1" destOrd="0" parTransId="{BC5748EE-DA77-4539-B242-D33D5CAF3B01}" sibTransId="{1461F87A-310A-4FCE-B2F1-405D3B41C899}"/>
    <dgm:cxn modelId="{B557D937-BC7A-4570-AAFB-101180829911}" type="presOf" srcId="{AFB0B320-96D3-4A1F-9C7A-946844BCE3BE}" destId="{661E703F-4CF1-404D-B215-024E236CB32B}" srcOrd="0" destOrd="0" presId="urn:microsoft.com/office/officeart/2024/3/layout/verticalVisualTextBlock1"/>
    <dgm:cxn modelId="{159D9B3D-6274-4D78-B526-32ADED83DF0E}" srcId="{8373F1BC-A99A-4B18-9C95-D2565789BB54}" destId="{AFB0B320-96D3-4A1F-9C7A-946844BCE3BE}" srcOrd="2" destOrd="0" parTransId="{2C929967-01A6-40D5-A3F9-804773325BC0}" sibTransId="{DEE3C86F-B96D-44AF-9C84-6484655F2CE1}"/>
    <dgm:cxn modelId="{867C1273-8FFF-4449-97F6-958CD0A57BE6}" type="presOf" srcId="{F4B8E6D6-E7A6-4B0D-8EB0-BEB730E58C95}" destId="{46078F07-C8C4-47CF-842F-7F564D1EEF88}" srcOrd="0" destOrd="0" presId="urn:microsoft.com/office/officeart/2024/3/layout/verticalVisualTextBlock1"/>
    <dgm:cxn modelId="{98649B58-6DA6-4BFB-8061-3E96E8FBB73E}" type="presOf" srcId="{1461F87A-310A-4FCE-B2F1-405D3B41C899}" destId="{F84F9322-76B1-4898-865F-EAF3F1F60B4F}" srcOrd="0" destOrd="0" presId="urn:microsoft.com/office/officeart/2024/3/layout/verticalVisualTextBlock1"/>
    <dgm:cxn modelId="{8474B3C4-9F5A-4F17-8585-04C9FD6DDBEB}" srcId="{B2A4B31B-6D2C-4065-8AB5-FEDECAC66F63}" destId="{B8BDF9F6-A1F2-4018-8D49-E9D832205D27}" srcOrd="0" destOrd="0" parTransId="{B3FEC72D-A609-4EAD-9D64-70996AEE1D1E}" sibTransId="{44CCF6DB-7A9A-4FE3-B58C-190CFBE2BB72}"/>
    <dgm:cxn modelId="{FFDC38CE-6BCB-4E1B-8419-F3196A19C94F}" type="presOf" srcId="{B8BDF9F6-A1F2-4018-8D49-E9D832205D27}" destId="{B396571F-562C-4250-8E03-417C4651F7B9}" srcOrd="0" destOrd="0" presId="urn:microsoft.com/office/officeart/2024/3/layout/verticalVisualTextBlock1"/>
    <dgm:cxn modelId="{10ABC6D0-B844-49C9-A472-82D23B230DEC}" type="presOf" srcId="{539CC964-4BD2-47E5-939B-2BD22BF276B1}" destId="{CD53829F-2A52-4777-91C8-E8B6C7B09B97}" srcOrd="0" destOrd="0" presId="urn:microsoft.com/office/officeart/2024/3/layout/verticalVisualTextBlock1"/>
    <dgm:cxn modelId="{8AC7F1DC-62D8-4689-9890-B894D2516512}" srcId="{8373F1BC-A99A-4B18-9C95-D2565789BB54}" destId="{B2A4B31B-6D2C-4065-8AB5-FEDECAC66F63}" srcOrd="0" destOrd="0" parTransId="{4A32C008-472C-469D-A06A-D938E0D7F784}" sibTransId="{539CC964-4BD2-47E5-939B-2BD22BF276B1}"/>
    <dgm:cxn modelId="{374ED7E2-C7D7-4C19-A5A1-30AFCACDEDBC}" type="presOf" srcId="{B2A4B31B-6D2C-4065-8AB5-FEDECAC66F63}" destId="{ABDBAF21-3945-4EF6-8BBF-6A294870D946}" srcOrd="0" destOrd="0" presId="urn:microsoft.com/office/officeart/2024/3/layout/verticalVisualTextBlock1"/>
    <dgm:cxn modelId="{24F327F3-9868-40B7-B5FD-D954290FD907}" type="presOf" srcId="{8373F1BC-A99A-4B18-9C95-D2565789BB54}" destId="{5472DB6B-42AC-49AA-ABCC-C54B0FE76543}" srcOrd="0" destOrd="0" presId="urn:microsoft.com/office/officeart/2024/3/layout/verticalVisualTextBlock1"/>
    <dgm:cxn modelId="{4229B311-6659-4DD4-AD92-1475C675200A}" type="presParOf" srcId="{5472DB6B-42AC-49AA-ABCC-C54B0FE76543}" destId="{FDBAE127-F2BF-4A59-8E84-795724BCF247}" srcOrd="0" destOrd="0" presId="urn:microsoft.com/office/officeart/2024/3/layout/verticalVisualTextBlock1"/>
    <dgm:cxn modelId="{DE07F553-0463-4DF0-A004-6C09532F1E90}" type="presParOf" srcId="{FDBAE127-F2BF-4A59-8E84-795724BCF247}" destId="{DB67B06C-4B35-4355-BE4D-3E39828EA885}" srcOrd="0" destOrd="0" presId="urn:microsoft.com/office/officeart/2024/3/layout/verticalVisualTextBlock1"/>
    <dgm:cxn modelId="{9F9AF258-496F-4D94-9FC3-C5D180635868}" type="presParOf" srcId="{FDBAE127-F2BF-4A59-8E84-795724BCF247}" destId="{ABDBAF21-3945-4EF6-8BBF-6A294870D946}" srcOrd="1" destOrd="0" presId="urn:microsoft.com/office/officeart/2024/3/layout/verticalVisualTextBlock1"/>
    <dgm:cxn modelId="{5CB8DDBB-7577-449A-88DA-5B1B1B0A5190}" type="presParOf" srcId="{FDBAE127-F2BF-4A59-8E84-795724BCF247}" destId="{B396571F-562C-4250-8E03-417C4651F7B9}" srcOrd="2" destOrd="0" presId="urn:microsoft.com/office/officeart/2024/3/layout/verticalVisualTextBlock1"/>
    <dgm:cxn modelId="{E8B46D0F-4B7D-4B25-92A5-F77CD0500B3C}" type="presParOf" srcId="{5472DB6B-42AC-49AA-ABCC-C54B0FE76543}" destId="{CD53829F-2A52-4777-91C8-E8B6C7B09B97}" srcOrd="1" destOrd="0" presId="urn:microsoft.com/office/officeart/2024/3/layout/verticalVisualTextBlock1"/>
    <dgm:cxn modelId="{D4FC3FFD-FE1C-4E25-9C4A-1394D4B25225}" type="presParOf" srcId="{5472DB6B-42AC-49AA-ABCC-C54B0FE76543}" destId="{F8714E65-B64C-4098-8FA1-AE36CAC40C51}" srcOrd="2" destOrd="0" presId="urn:microsoft.com/office/officeart/2024/3/layout/verticalVisualTextBlock1"/>
    <dgm:cxn modelId="{3CDAA74D-F1F4-4796-AE49-079A8F3C131E}" type="presParOf" srcId="{F8714E65-B64C-4098-8FA1-AE36CAC40C51}" destId="{1D24D84D-CE7B-4EF9-92CC-3AD5D6FDFB15}" srcOrd="0" destOrd="0" presId="urn:microsoft.com/office/officeart/2024/3/layout/verticalVisualTextBlock1"/>
    <dgm:cxn modelId="{2847DFB7-403E-4F0C-A5A7-475DDBF6BD19}" type="presParOf" srcId="{F8714E65-B64C-4098-8FA1-AE36CAC40C51}" destId="{7D2FDA63-683D-4DED-BD55-11B5197A264A}" srcOrd="1" destOrd="0" presId="urn:microsoft.com/office/officeart/2024/3/layout/verticalVisualTextBlock1"/>
    <dgm:cxn modelId="{F828FBB5-2B47-49E7-AC8C-CA3FE4B3C414}" type="presParOf" srcId="{F8714E65-B64C-4098-8FA1-AE36CAC40C51}" destId="{46078F07-C8C4-47CF-842F-7F564D1EEF88}" srcOrd="2" destOrd="0" presId="urn:microsoft.com/office/officeart/2024/3/layout/verticalVisualTextBlock1"/>
    <dgm:cxn modelId="{E470ECB8-4F2D-4667-94CD-55210A15BB66}" type="presParOf" srcId="{5472DB6B-42AC-49AA-ABCC-C54B0FE76543}" destId="{F84F9322-76B1-4898-865F-EAF3F1F60B4F}" srcOrd="3" destOrd="0" presId="urn:microsoft.com/office/officeart/2024/3/layout/verticalVisualTextBlock1"/>
    <dgm:cxn modelId="{B8C6B208-ADCC-42E0-B17C-CA42B5471065}" type="presParOf" srcId="{5472DB6B-42AC-49AA-ABCC-C54B0FE76543}" destId="{67B4471E-B888-4AA9-9CE5-0271D2B24004}" srcOrd="4" destOrd="0" presId="urn:microsoft.com/office/officeart/2024/3/layout/verticalVisualTextBlock1"/>
    <dgm:cxn modelId="{B970E618-0D5A-4C33-90A6-990D30396C0B}" type="presParOf" srcId="{67B4471E-B888-4AA9-9CE5-0271D2B24004}" destId="{4599059E-671C-4F80-A1EE-08BD31F8897F}" srcOrd="0" destOrd="0" presId="urn:microsoft.com/office/officeart/2024/3/layout/verticalVisualTextBlock1"/>
    <dgm:cxn modelId="{3000DE48-A52B-4A5D-9F85-0778ACF8A525}" type="presParOf" srcId="{67B4471E-B888-4AA9-9CE5-0271D2B24004}" destId="{661E703F-4CF1-404D-B215-024E236CB32B}" srcOrd="1" destOrd="0" presId="urn:microsoft.com/office/officeart/2024/3/layout/verticalVisualTextBlock1"/>
    <dgm:cxn modelId="{27310B48-B703-4154-AB49-2C3ED36E2DFD}" type="presParOf" srcId="{67B4471E-B888-4AA9-9CE5-0271D2B24004}" destId="{C5B063D7-4FE4-40EE-901B-1164EB60800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7D9518-B71C-437B-8343-D8DCA9AED0B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6266E3F4-5EA3-4B3E-B4D1-98247690BEFF}">
      <dgm:prSet/>
      <dgm:spPr/>
      <dgm:t>
        <a:bodyPr/>
        <a:lstStyle/>
        <a:p>
          <a:pPr>
            <a:lnSpc>
              <a:spcPct val="100000"/>
            </a:lnSpc>
            <a:defRPr b="1"/>
          </a:pPr>
          <a:r>
            <a:rPr lang="en-US"/>
            <a:t>High Positive Guest Sentiment</a:t>
          </a:r>
        </a:p>
      </dgm:t>
    </dgm:pt>
    <dgm:pt modelId="{8102FA0C-3CBE-498D-944F-31178ABF950E}" type="parTrans" cxnId="{BA32BB88-A154-4D80-9D98-86B4CD3867D0}">
      <dgm:prSet/>
      <dgm:spPr/>
      <dgm:t>
        <a:bodyPr/>
        <a:lstStyle/>
        <a:p>
          <a:endParaRPr lang="en-US"/>
        </a:p>
      </dgm:t>
    </dgm:pt>
    <dgm:pt modelId="{3DB5E6AE-F251-43F4-854B-F1A77BA70A96}" type="sibTrans" cxnId="{BA32BB88-A154-4D80-9D98-86B4CD3867D0}">
      <dgm:prSet/>
      <dgm:spPr/>
      <dgm:t>
        <a:bodyPr/>
        <a:lstStyle/>
        <a:p>
          <a:pPr>
            <a:lnSpc>
              <a:spcPct val="100000"/>
            </a:lnSpc>
            <a:defRPr b="1"/>
          </a:pPr>
          <a:endParaRPr lang="en-US"/>
        </a:p>
      </dgm:t>
    </dgm:pt>
    <dgm:pt modelId="{C988D050-8C5C-4767-AAA4-04B8D0C4C145}">
      <dgm:prSet/>
      <dgm:spPr/>
      <dgm:t>
        <a:bodyPr/>
        <a:lstStyle/>
        <a:p>
          <a:pPr>
            <a:lnSpc>
              <a:spcPct val="100000"/>
            </a:lnSpc>
          </a:pPr>
          <a:r>
            <a:rPr lang="en-US"/>
            <a:t>Certain ship classes consistently receive high positive feedback from guests, highlighting excellent experiences onboard.</a:t>
          </a:r>
        </a:p>
      </dgm:t>
    </dgm:pt>
    <dgm:pt modelId="{5824D3F8-EE4A-47CC-A112-182692B5FDD6}" type="parTrans" cxnId="{C87E7FB5-5423-4FB9-A95C-44A94EB26EB6}">
      <dgm:prSet/>
      <dgm:spPr/>
      <dgm:t>
        <a:bodyPr/>
        <a:lstStyle/>
        <a:p>
          <a:endParaRPr lang="en-US"/>
        </a:p>
      </dgm:t>
    </dgm:pt>
    <dgm:pt modelId="{6242D619-3FD0-4A7F-B8B7-A04F878F6FF3}" type="sibTrans" cxnId="{C87E7FB5-5423-4FB9-A95C-44A94EB26EB6}">
      <dgm:prSet/>
      <dgm:spPr/>
      <dgm:t>
        <a:bodyPr/>
        <a:lstStyle/>
        <a:p>
          <a:endParaRPr lang="en-US"/>
        </a:p>
      </dgm:t>
    </dgm:pt>
    <dgm:pt modelId="{35287933-53DD-49E5-B4C6-6AA83481CA87}">
      <dgm:prSet/>
      <dgm:spPr/>
      <dgm:t>
        <a:bodyPr/>
        <a:lstStyle/>
        <a:p>
          <a:pPr>
            <a:lnSpc>
              <a:spcPct val="100000"/>
            </a:lnSpc>
            <a:defRPr b="1"/>
          </a:pPr>
          <a:r>
            <a:rPr lang="en-US"/>
            <a:t>Successful Operational Practices</a:t>
          </a:r>
        </a:p>
      </dgm:t>
    </dgm:pt>
    <dgm:pt modelId="{25779954-385D-4279-BDCA-CD45ABC3481E}" type="parTrans" cxnId="{DE4068C9-28EB-431F-BC4A-D697B9875DFD}">
      <dgm:prSet/>
      <dgm:spPr/>
      <dgm:t>
        <a:bodyPr/>
        <a:lstStyle/>
        <a:p>
          <a:endParaRPr lang="en-US"/>
        </a:p>
      </dgm:t>
    </dgm:pt>
    <dgm:pt modelId="{A86D9FF7-5035-4C7B-8C0C-6517061C556D}" type="sibTrans" cxnId="{DE4068C9-28EB-431F-BC4A-D697B9875DFD}">
      <dgm:prSet/>
      <dgm:spPr/>
      <dgm:t>
        <a:bodyPr/>
        <a:lstStyle/>
        <a:p>
          <a:pPr>
            <a:lnSpc>
              <a:spcPct val="100000"/>
            </a:lnSpc>
            <a:defRPr b="1"/>
          </a:pPr>
          <a:endParaRPr lang="en-US"/>
        </a:p>
      </dgm:t>
    </dgm:pt>
    <dgm:pt modelId="{079F6734-211C-4AA3-B266-220A417398EF}">
      <dgm:prSet/>
      <dgm:spPr/>
      <dgm:t>
        <a:bodyPr/>
        <a:lstStyle/>
        <a:p>
          <a:pPr>
            <a:lnSpc>
              <a:spcPct val="100000"/>
            </a:lnSpc>
          </a:pPr>
          <a:r>
            <a:rPr lang="en-US"/>
            <a:t>Operational practices on these ships contribute to smooth sailing and guest satisfaction, setting standards to emulate.</a:t>
          </a:r>
        </a:p>
      </dgm:t>
    </dgm:pt>
    <dgm:pt modelId="{8484E333-278B-40B1-95F5-F7D7BDA0F8C2}" type="parTrans" cxnId="{5A37FEA8-8FFE-455B-AD60-A0101DE7B08C}">
      <dgm:prSet/>
      <dgm:spPr/>
      <dgm:t>
        <a:bodyPr/>
        <a:lstStyle/>
        <a:p>
          <a:endParaRPr lang="en-US"/>
        </a:p>
      </dgm:t>
    </dgm:pt>
    <dgm:pt modelId="{51FC6D4D-060D-47CE-93FA-D4AF18838A76}" type="sibTrans" cxnId="{5A37FEA8-8FFE-455B-AD60-A0101DE7B08C}">
      <dgm:prSet/>
      <dgm:spPr/>
      <dgm:t>
        <a:bodyPr/>
        <a:lstStyle/>
        <a:p>
          <a:endParaRPr lang="en-US"/>
        </a:p>
      </dgm:t>
    </dgm:pt>
    <dgm:pt modelId="{7AC66602-8843-4296-A82C-1F33FC0AE1D3}">
      <dgm:prSet/>
      <dgm:spPr/>
      <dgm:t>
        <a:bodyPr/>
        <a:lstStyle/>
        <a:p>
          <a:pPr>
            <a:lnSpc>
              <a:spcPct val="100000"/>
            </a:lnSpc>
            <a:defRPr b="1"/>
          </a:pPr>
          <a:r>
            <a:rPr lang="en-US"/>
            <a:t>Replicable Success Models</a:t>
          </a:r>
        </a:p>
      </dgm:t>
    </dgm:pt>
    <dgm:pt modelId="{7683C0F7-84D6-420E-A0CC-B5CAA77AA6C1}" type="parTrans" cxnId="{05DCF058-F342-4E4A-9006-E99CA7BED3EA}">
      <dgm:prSet/>
      <dgm:spPr/>
      <dgm:t>
        <a:bodyPr/>
        <a:lstStyle/>
        <a:p>
          <a:endParaRPr lang="en-US"/>
        </a:p>
      </dgm:t>
    </dgm:pt>
    <dgm:pt modelId="{990D0F7A-03C9-4048-A896-D233844344FE}" type="sibTrans" cxnId="{05DCF058-F342-4E4A-9006-E99CA7BED3EA}">
      <dgm:prSet/>
      <dgm:spPr/>
      <dgm:t>
        <a:bodyPr/>
        <a:lstStyle/>
        <a:p>
          <a:endParaRPr lang="en-US"/>
        </a:p>
      </dgm:t>
    </dgm:pt>
    <dgm:pt modelId="{F10AA176-9BF8-4C8B-A4CD-9A87868D3470}">
      <dgm:prSet/>
      <dgm:spPr/>
      <dgm:t>
        <a:bodyPr/>
        <a:lstStyle/>
        <a:p>
          <a:pPr>
            <a:lnSpc>
              <a:spcPct val="100000"/>
            </a:lnSpc>
          </a:pPr>
          <a:r>
            <a:rPr lang="en-US"/>
            <a:t>The successful strategies from these ship classes provide models that can be adopted by others in the industry.</a:t>
          </a:r>
        </a:p>
      </dgm:t>
    </dgm:pt>
    <dgm:pt modelId="{9A330DF7-9E8A-45C7-B3BC-A108FD9DCEFB}" type="parTrans" cxnId="{CA503E73-7781-470B-B5C5-162337DAA5E7}">
      <dgm:prSet/>
      <dgm:spPr/>
      <dgm:t>
        <a:bodyPr/>
        <a:lstStyle/>
        <a:p>
          <a:endParaRPr lang="en-US"/>
        </a:p>
      </dgm:t>
    </dgm:pt>
    <dgm:pt modelId="{9164D366-9F35-4483-88BA-278836BEC203}" type="sibTrans" cxnId="{CA503E73-7781-470B-B5C5-162337DAA5E7}">
      <dgm:prSet/>
      <dgm:spPr/>
      <dgm:t>
        <a:bodyPr/>
        <a:lstStyle/>
        <a:p>
          <a:endParaRPr lang="en-US"/>
        </a:p>
      </dgm:t>
    </dgm:pt>
    <dgm:pt modelId="{9D7CCBE5-F371-49BE-8473-C0D3C9D08CB3}" type="pres">
      <dgm:prSet presAssocID="{D87D9518-B71C-437B-8343-D8DCA9AED0BE}" presName="Root" presStyleCnt="0">
        <dgm:presLayoutVars>
          <dgm:dir/>
          <dgm:resizeHandles val="exact"/>
        </dgm:presLayoutVars>
      </dgm:prSet>
      <dgm:spPr/>
    </dgm:pt>
    <dgm:pt modelId="{D6F60B43-CCC7-4129-ACD0-15580615909D}" type="pres">
      <dgm:prSet presAssocID="{6266E3F4-5EA3-4B3E-B4D1-98247690BEFF}" presName="Composite" presStyleCnt="0"/>
      <dgm:spPr/>
    </dgm:pt>
    <dgm:pt modelId="{F72C3050-96AC-40EB-BF4D-3F2648DD267C}" type="pres">
      <dgm:prSet presAssocID="{6266E3F4-5EA3-4B3E-B4D1-98247690BEF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5124" r="8128" b="4"/>
          <a:stretch/>
        </a:blipFill>
      </dgm:spPr>
      <dgm:extLst>
        <a:ext uri="{E40237B7-FDA0-4F09-8148-C483321AD2D9}">
          <dgm14:cNvPr xmlns:dgm14="http://schemas.microsoft.com/office/drawing/2010/diagram" id="0" name="" descr="Smiling Young Woman Pointing From Boat Deck."/>
        </a:ext>
      </dgm:extLst>
    </dgm:pt>
    <dgm:pt modelId="{D83A9C63-88BA-4022-88D6-69C4910E7166}" type="pres">
      <dgm:prSet presAssocID="{6266E3F4-5EA3-4B3E-B4D1-98247690BEFF}" presName="Subtitle" presStyleLbl="revTx" presStyleIdx="0" presStyleCnt="6">
        <dgm:presLayoutVars>
          <dgm:chMax val="0"/>
          <dgm:bulletEnabled/>
        </dgm:presLayoutVars>
      </dgm:prSet>
      <dgm:spPr/>
    </dgm:pt>
    <dgm:pt modelId="{52AA0043-AEA6-401E-848B-138480F26951}" type="pres">
      <dgm:prSet presAssocID="{6266E3F4-5EA3-4B3E-B4D1-98247690BEFF}" presName="Description" presStyleLbl="revTx" presStyleIdx="1" presStyleCnt="6">
        <dgm:presLayoutVars>
          <dgm:bulletEnabled/>
        </dgm:presLayoutVars>
      </dgm:prSet>
      <dgm:spPr/>
    </dgm:pt>
    <dgm:pt modelId="{4C7E3534-31AE-4785-8EB4-A6B55695DBA2}" type="pres">
      <dgm:prSet presAssocID="{3DB5E6AE-F251-43F4-854B-F1A77BA70A96}" presName="sibTrans" presStyleLbl="sibTrans2D1" presStyleIdx="0" presStyleCnt="0"/>
      <dgm:spPr/>
    </dgm:pt>
    <dgm:pt modelId="{8F7EE658-F27B-452C-9105-C73634194BCB}" type="pres">
      <dgm:prSet presAssocID="{35287933-53DD-49E5-B4C6-6AA83481CA87}" presName="Composite" presStyleCnt="0"/>
      <dgm:spPr/>
    </dgm:pt>
    <dgm:pt modelId="{43094D8D-7E79-41F5-B3ED-476D09838161}" type="pres">
      <dgm:prSet presAssocID="{35287933-53DD-49E5-B4C6-6AA83481CA8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566" r="24686" b="4"/>
          <a:stretch/>
        </a:blipFill>
      </dgm:spPr>
      <dgm:extLst>
        <a:ext uri="{E40237B7-FDA0-4F09-8148-C483321AD2D9}">
          <dgm14:cNvPr xmlns:dgm14="http://schemas.microsoft.com/office/drawing/2010/diagram" id="0" name="" descr="Technicians climbing a fuel storage tank staircase"/>
        </a:ext>
      </dgm:extLst>
    </dgm:pt>
    <dgm:pt modelId="{BE4BF294-FE96-4448-89FD-16D07F9C594E}" type="pres">
      <dgm:prSet presAssocID="{35287933-53DD-49E5-B4C6-6AA83481CA87}" presName="Subtitle" presStyleLbl="revTx" presStyleIdx="2" presStyleCnt="6">
        <dgm:presLayoutVars>
          <dgm:chMax val="0"/>
          <dgm:bulletEnabled/>
        </dgm:presLayoutVars>
      </dgm:prSet>
      <dgm:spPr/>
    </dgm:pt>
    <dgm:pt modelId="{39020286-0CB3-46A0-9397-1C1931EFB024}" type="pres">
      <dgm:prSet presAssocID="{35287933-53DD-49E5-B4C6-6AA83481CA87}" presName="Description" presStyleLbl="revTx" presStyleIdx="3" presStyleCnt="6">
        <dgm:presLayoutVars>
          <dgm:bulletEnabled/>
        </dgm:presLayoutVars>
      </dgm:prSet>
      <dgm:spPr/>
    </dgm:pt>
    <dgm:pt modelId="{D2D135C3-A9C5-401C-811D-D621E599FE24}" type="pres">
      <dgm:prSet presAssocID="{A86D9FF7-5035-4C7B-8C0C-6517061C556D}" presName="sibTrans" presStyleLbl="sibTrans2D1" presStyleIdx="0" presStyleCnt="0"/>
      <dgm:spPr/>
    </dgm:pt>
    <dgm:pt modelId="{4E213DCA-6BD9-4540-89AF-10D147671AA7}" type="pres">
      <dgm:prSet presAssocID="{7AC66602-8843-4296-A82C-1F33FC0AE1D3}" presName="Composite" presStyleCnt="0"/>
      <dgm:spPr/>
    </dgm:pt>
    <dgm:pt modelId="{DB8FB85B-C75C-407B-812E-4E3570A79A2E}" type="pres">
      <dgm:prSet presAssocID="{7AC66602-8843-4296-A82C-1F33FC0AE1D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414" r="21586" b="-1"/>
          <a:stretch/>
        </a:blipFill>
      </dgm:spPr>
      <dgm:extLst>
        <a:ext uri="{E40237B7-FDA0-4F09-8148-C483321AD2D9}">
          <dgm14:cNvPr xmlns:dgm14="http://schemas.microsoft.com/office/drawing/2010/diagram" id="0" name="" descr="Cruise Ship"/>
        </a:ext>
      </dgm:extLst>
    </dgm:pt>
    <dgm:pt modelId="{26E0ADE9-32A8-49BC-8F7A-764F50820870}" type="pres">
      <dgm:prSet presAssocID="{7AC66602-8843-4296-A82C-1F33FC0AE1D3}" presName="Subtitle" presStyleLbl="revTx" presStyleIdx="4" presStyleCnt="6">
        <dgm:presLayoutVars>
          <dgm:chMax val="0"/>
          <dgm:bulletEnabled/>
        </dgm:presLayoutVars>
      </dgm:prSet>
      <dgm:spPr/>
    </dgm:pt>
    <dgm:pt modelId="{CD9A8BDD-E27D-449E-AC2A-9F919AC1D4D7}" type="pres">
      <dgm:prSet presAssocID="{7AC66602-8843-4296-A82C-1F33FC0AE1D3}" presName="Description" presStyleLbl="revTx" presStyleIdx="5" presStyleCnt="6">
        <dgm:presLayoutVars>
          <dgm:bulletEnabled/>
        </dgm:presLayoutVars>
      </dgm:prSet>
      <dgm:spPr/>
    </dgm:pt>
  </dgm:ptLst>
  <dgm:cxnLst>
    <dgm:cxn modelId="{58A78F09-F1E6-4059-BF37-94382E37778D}" type="presOf" srcId="{079F6734-211C-4AA3-B266-220A417398EF}" destId="{39020286-0CB3-46A0-9397-1C1931EFB024}" srcOrd="0" destOrd="0" presId="urn:microsoft.com/office/officeart/2024/3/layout/verticalVisualTextBlock1"/>
    <dgm:cxn modelId="{4D74CC63-73AE-4426-B563-2818C177CF5E}" type="presOf" srcId="{35287933-53DD-49E5-B4C6-6AA83481CA87}" destId="{BE4BF294-FE96-4448-89FD-16D07F9C594E}" srcOrd="0" destOrd="0" presId="urn:microsoft.com/office/officeart/2024/3/layout/verticalVisualTextBlock1"/>
    <dgm:cxn modelId="{FDF56569-CA2C-4776-B2A6-3306777E4821}" type="presOf" srcId="{6266E3F4-5EA3-4B3E-B4D1-98247690BEFF}" destId="{D83A9C63-88BA-4022-88D6-69C4910E7166}" srcOrd="0" destOrd="0" presId="urn:microsoft.com/office/officeart/2024/3/layout/verticalVisualTextBlock1"/>
    <dgm:cxn modelId="{DA1FE24B-4245-42EC-9912-2434CAD3E348}" type="presOf" srcId="{C988D050-8C5C-4767-AAA4-04B8D0C4C145}" destId="{52AA0043-AEA6-401E-848B-138480F26951}" srcOrd="0" destOrd="0" presId="urn:microsoft.com/office/officeart/2024/3/layout/verticalVisualTextBlock1"/>
    <dgm:cxn modelId="{78D6496C-3E5C-44F4-86B9-2F7F8F2CE6EC}" type="presOf" srcId="{D87D9518-B71C-437B-8343-D8DCA9AED0BE}" destId="{9D7CCBE5-F371-49BE-8473-C0D3C9D08CB3}" srcOrd="0" destOrd="0" presId="urn:microsoft.com/office/officeart/2024/3/layout/verticalVisualTextBlock1"/>
    <dgm:cxn modelId="{CA503E73-7781-470B-B5C5-162337DAA5E7}" srcId="{7AC66602-8843-4296-A82C-1F33FC0AE1D3}" destId="{F10AA176-9BF8-4C8B-A4CD-9A87868D3470}" srcOrd="0" destOrd="0" parTransId="{9A330DF7-9E8A-45C7-B3BC-A108FD9DCEFB}" sibTransId="{9164D366-9F35-4483-88BA-278836BEC203}"/>
    <dgm:cxn modelId="{05DCF058-F342-4E4A-9006-E99CA7BED3EA}" srcId="{D87D9518-B71C-437B-8343-D8DCA9AED0BE}" destId="{7AC66602-8843-4296-A82C-1F33FC0AE1D3}" srcOrd="2" destOrd="0" parTransId="{7683C0F7-84D6-420E-A0CC-B5CAA77AA6C1}" sibTransId="{990D0F7A-03C9-4048-A896-D233844344FE}"/>
    <dgm:cxn modelId="{F5D03D85-A32A-4FC8-9C97-FF5B00F83A1B}" type="presOf" srcId="{F10AA176-9BF8-4C8B-A4CD-9A87868D3470}" destId="{CD9A8BDD-E27D-449E-AC2A-9F919AC1D4D7}" srcOrd="0" destOrd="0" presId="urn:microsoft.com/office/officeart/2024/3/layout/verticalVisualTextBlock1"/>
    <dgm:cxn modelId="{BA32BB88-A154-4D80-9D98-86B4CD3867D0}" srcId="{D87D9518-B71C-437B-8343-D8DCA9AED0BE}" destId="{6266E3F4-5EA3-4B3E-B4D1-98247690BEFF}" srcOrd="0" destOrd="0" parTransId="{8102FA0C-3CBE-498D-944F-31178ABF950E}" sibTransId="{3DB5E6AE-F251-43F4-854B-F1A77BA70A96}"/>
    <dgm:cxn modelId="{369482A1-2F6A-4FA1-A744-4B70D48B3C51}" type="presOf" srcId="{3DB5E6AE-F251-43F4-854B-F1A77BA70A96}" destId="{4C7E3534-31AE-4785-8EB4-A6B55695DBA2}" srcOrd="0" destOrd="0" presId="urn:microsoft.com/office/officeart/2024/3/layout/verticalVisualTextBlock1"/>
    <dgm:cxn modelId="{5A37FEA8-8FFE-455B-AD60-A0101DE7B08C}" srcId="{35287933-53DD-49E5-B4C6-6AA83481CA87}" destId="{079F6734-211C-4AA3-B266-220A417398EF}" srcOrd="0" destOrd="0" parTransId="{8484E333-278B-40B1-95F5-F7D7BDA0F8C2}" sibTransId="{51FC6D4D-060D-47CE-93FA-D4AF18838A76}"/>
    <dgm:cxn modelId="{C87E7FB5-5423-4FB9-A95C-44A94EB26EB6}" srcId="{6266E3F4-5EA3-4B3E-B4D1-98247690BEFF}" destId="{C988D050-8C5C-4767-AAA4-04B8D0C4C145}" srcOrd="0" destOrd="0" parTransId="{5824D3F8-EE4A-47CC-A112-182692B5FDD6}" sibTransId="{6242D619-3FD0-4A7F-B8B7-A04F878F6FF3}"/>
    <dgm:cxn modelId="{DE4068C9-28EB-431F-BC4A-D697B9875DFD}" srcId="{D87D9518-B71C-437B-8343-D8DCA9AED0BE}" destId="{35287933-53DD-49E5-B4C6-6AA83481CA87}" srcOrd="1" destOrd="0" parTransId="{25779954-385D-4279-BDCA-CD45ABC3481E}" sibTransId="{A86D9FF7-5035-4C7B-8C0C-6517061C556D}"/>
    <dgm:cxn modelId="{793BA7CE-4EB0-4D26-AFB7-9AD8137F8FDE}" type="presOf" srcId="{7AC66602-8843-4296-A82C-1F33FC0AE1D3}" destId="{26E0ADE9-32A8-49BC-8F7A-764F50820870}" srcOrd="0" destOrd="0" presId="urn:microsoft.com/office/officeart/2024/3/layout/verticalVisualTextBlock1"/>
    <dgm:cxn modelId="{5F6EE7E3-8EE0-48BF-AFDD-DAF685895290}" type="presOf" srcId="{A86D9FF7-5035-4C7B-8C0C-6517061C556D}" destId="{D2D135C3-A9C5-401C-811D-D621E599FE24}" srcOrd="0" destOrd="0" presId="urn:microsoft.com/office/officeart/2024/3/layout/verticalVisualTextBlock1"/>
    <dgm:cxn modelId="{6DF12215-4947-4224-BE03-D5AAD73E2207}" type="presParOf" srcId="{9D7CCBE5-F371-49BE-8473-C0D3C9D08CB3}" destId="{D6F60B43-CCC7-4129-ACD0-15580615909D}" srcOrd="0" destOrd="0" presId="urn:microsoft.com/office/officeart/2024/3/layout/verticalVisualTextBlock1"/>
    <dgm:cxn modelId="{2FF09691-443F-4DC5-93DA-4B78E4120855}" type="presParOf" srcId="{D6F60B43-CCC7-4129-ACD0-15580615909D}" destId="{F72C3050-96AC-40EB-BF4D-3F2648DD267C}" srcOrd="0" destOrd="0" presId="urn:microsoft.com/office/officeart/2024/3/layout/verticalVisualTextBlock1"/>
    <dgm:cxn modelId="{0551A2B7-4244-4471-BA30-9D7E4FAB2C7A}" type="presParOf" srcId="{D6F60B43-CCC7-4129-ACD0-15580615909D}" destId="{D83A9C63-88BA-4022-88D6-69C4910E7166}" srcOrd="1" destOrd="0" presId="urn:microsoft.com/office/officeart/2024/3/layout/verticalVisualTextBlock1"/>
    <dgm:cxn modelId="{F70E3329-E017-4F28-B06D-16A048D7AEDD}" type="presParOf" srcId="{D6F60B43-CCC7-4129-ACD0-15580615909D}" destId="{52AA0043-AEA6-401E-848B-138480F26951}" srcOrd="2" destOrd="0" presId="urn:microsoft.com/office/officeart/2024/3/layout/verticalVisualTextBlock1"/>
    <dgm:cxn modelId="{7A36C974-BB69-4558-B602-A101297EC7D1}" type="presParOf" srcId="{9D7CCBE5-F371-49BE-8473-C0D3C9D08CB3}" destId="{4C7E3534-31AE-4785-8EB4-A6B55695DBA2}" srcOrd="1" destOrd="0" presId="urn:microsoft.com/office/officeart/2024/3/layout/verticalVisualTextBlock1"/>
    <dgm:cxn modelId="{362B2AC4-3D67-407C-843B-F503FD256D33}" type="presParOf" srcId="{9D7CCBE5-F371-49BE-8473-C0D3C9D08CB3}" destId="{8F7EE658-F27B-452C-9105-C73634194BCB}" srcOrd="2" destOrd="0" presId="urn:microsoft.com/office/officeart/2024/3/layout/verticalVisualTextBlock1"/>
    <dgm:cxn modelId="{CBCC65A0-155A-4F55-9741-8B9E45951EC1}" type="presParOf" srcId="{8F7EE658-F27B-452C-9105-C73634194BCB}" destId="{43094D8D-7E79-41F5-B3ED-476D09838161}" srcOrd="0" destOrd="0" presId="urn:microsoft.com/office/officeart/2024/3/layout/verticalVisualTextBlock1"/>
    <dgm:cxn modelId="{EE101AE3-352F-4D1E-8D88-052DD3B8B1BB}" type="presParOf" srcId="{8F7EE658-F27B-452C-9105-C73634194BCB}" destId="{BE4BF294-FE96-4448-89FD-16D07F9C594E}" srcOrd="1" destOrd="0" presId="urn:microsoft.com/office/officeart/2024/3/layout/verticalVisualTextBlock1"/>
    <dgm:cxn modelId="{F75A7ECC-2D3D-41AE-8FD8-93B649968501}" type="presParOf" srcId="{8F7EE658-F27B-452C-9105-C73634194BCB}" destId="{39020286-0CB3-46A0-9397-1C1931EFB024}" srcOrd="2" destOrd="0" presId="urn:microsoft.com/office/officeart/2024/3/layout/verticalVisualTextBlock1"/>
    <dgm:cxn modelId="{6D18AA8C-CB2C-4566-AE31-9D041B52E5D1}" type="presParOf" srcId="{9D7CCBE5-F371-49BE-8473-C0D3C9D08CB3}" destId="{D2D135C3-A9C5-401C-811D-D621E599FE24}" srcOrd="3" destOrd="0" presId="urn:microsoft.com/office/officeart/2024/3/layout/verticalVisualTextBlock1"/>
    <dgm:cxn modelId="{6D4E169A-632D-4017-903B-9B9B5002A326}" type="presParOf" srcId="{9D7CCBE5-F371-49BE-8473-C0D3C9D08CB3}" destId="{4E213DCA-6BD9-4540-89AF-10D147671AA7}" srcOrd="4" destOrd="0" presId="urn:microsoft.com/office/officeart/2024/3/layout/verticalVisualTextBlock1"/>
    <dgm:cxn modelId="{068DDFAD-7BA4-4A6A-BBF0-4044AB34F726}" type="presParOf" srcId="{4E213DCA-6BD9-4540-89AF-10D147671AA7}" destId="{DB8FB85B-C75C-407B-812E-4E3570A79A2E}" srcOrd="0" destOrd="0" presId="urn:microsoft.com/office/officeart/2024/3/layout/verticalVisualTextBlock1"/>
    <dgm:cxn modelId="{82CB5087-8B62-4D60-891A-57F801AF690C}" type="presParOf" srcId="{4E213DCA-6BD9-4540-89AF-10D147671AA7}" destId="{26E0ADE9-32A8-49BC-8F7A-764F50820870}" srcOrd="1" destOrd="0" presId="urn:microsoft.com/office/officeart/2024/3/layout/verticalVisualTextBlock1"/>
    <dgm:cxn modelId="{67D05678-BEC8-4DFB-9359-FA59A3712801}" type="presParOf" srcId="{4E213DCA-6BD9-4540-89AF-10D147671AA7}" destId="{CD9A8BDD-E27D-449E-AC2A-9F919AC1D4D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2D8D08-F566-4CC0-8214-88BF99D50C4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FC6301C9-4EDC-4095-A4E4-25D9A1BD9998}">
      <dgm:prSet/>
      <dgm:spPr/>
      <dgm:t>
        <a:bodyPr/>
        <a:lstStyle/>
        <a:p>
          <a:pPr>
            <a:lnSpc>
              <a:spcPct val="100000"/>
            </a:lnSpc>
            <a:defRPr b="1"/>
          </a:pPr>
          <a:r>
            <a:rPr lang="en-US"/>
            <a:t>Sentiment Analysis Insights</a:t>
          </a:r>
        </a:p>
      </dgm:t>
    </dgm:pt>
    <dgm:pt modelId="{9D59C383-B613-4B83-9602-A8702D3FBD22}" type="parTrans" cxnId="{05F9FC70-A5E3-475C-A24D-B9F38E923AF4}">
      <dgm:prSet/>
      <dgm:spPr/>
      <dgm:t>
        <a:bodyPr/>
        <a:lstStyle/>
        <a:p>
          <a:endParaRPr lang="en-US"/>
        </a:p>
      </dgm:t>
    </dgm:pt>
    <dgm:pt modelId="{0C413781-3A4F-407D-9039-97AB4BEB6679}" type="sibTrans" cxnId="{05F9FC70-A5E3-475C-A24D-B9F38E923AF4}">
      <dgm:prSet/>
      <dgm:spPr/>
      <dgm:t>
        <a:bodyPr/>
        <a:lstStyle/>
        <a:p>
          <a:pPr>
            <a:lnSpc>
              <a:spcPct val="100000"/>
            </a:lnSpc>
            <a:defRPr b="1"/>
          </a:pPr>
          <a:endParaRPr lang="en-US"/>
        </a:p>
      </dgm:t>
    </dgm:pt>
    <dgm:pt modelId="{71509AF2-C572-41E7-ACFA-6064847F7122}">
      <dgm:prSet/>
      <dgm:spPr/>
      <dgm:t>
        <a:bodyPr/>
        <a:lstStyle/>
        <a:p>
          <a:pPr>
            <a:lnSpc>
              <a:spcPct val="100000"/>
            </a:lnSpc>
          </a:pPr>
          <a:r>
            <a:rPr lang="en-US"/>
            <a:t>Sentiment analysis identifies key areas where customer feedback indicates need for service improvement.</a:t>
          </a:r>
        </a:p>
      </dgm:t>
    </dgm:pt>
    <dgm:pt modelId="{EC62584A-39BC-43CB-866E-055BB243CB95}" type="parTrans" cxnId="{0697E31E-E5B2-4BBF-8E63-699BFAA0C27B}">
      <dgm:prSet/>
      <dgm:spPr/>
      <dgm:t>
        <a:bodyPr/>
        <a:lstStyle/>
        <a:p>
          <a:endParaRPr lang="en-US"/>
        </a:p>
      </dgm:t>
    </dgm:pt>
    <dgm:pt modelId="{43BF454D-206B-4347-85CB-04A264DEC09A}" type="sibTrans" cxnId="{0697E31E-E5B2-4BBF-8E63-699BFAA0C27B}">
      <dgm:prSet/>
      <dgm:spPr/>
      <dgm:t>
        <a:bodyPr/>
        <a:lstStyle/>
        <a:p>
          <a:endParaRPr lang="en-US"/>
        </a:p>
      </dgm:t>
    </dgm:pt>
    <dgm:pt modelId="{EC23A889-8448-4BD7-9DC2-38F11913D674}">
      <dgm:prSet/>
      <dgm:spPr/>
      <dgm:t>
        <a:bodyPr/>
        <a:lstStyle/>
        <a:p>
          <a:pPr>
            <a:lnSpc>
              <a:spcPct val="100000"/>
            </a:lnSpc>
            <a:defRPr b="1"/>
          </a:pPr>
          <a:r>
            <a:rPr lang="en-US"/>
            <a:t>Targeted Service Improvements</a:t>
          </a:r>
        </a:p>
      </dgm:t>
    </dgm:pt>
    <dgm:pt modelId="{080E26F6-1E90-489D-8BB9-64C137CDE0F3}" type="parTrans" cxnId="{6BE08EFC-A9FA-4479-ACDE-2B5EA0457898}">
      <dgm:prSet/>
      <dgm:spPr/>
      <dgm:t>
        <a:bodyPr/>
        <a:lstStyle/>
        <a:p>
          <a:endParaRPr lang="en-US"/>
        </a:p>
      </dgm:t>
    </dgm:pt>
    <dgm:pt modelId="{8CFED780-076C-4A33-95CA-A3860489FC50}" type="sibTrans" cxnId="{6BE08EFC-A9FA-4479-ACDE-2B5EA0457898}">
      <dgm:prSet/>
      <dgm:spPr/>
      <dgm:t>
        <a:bodyPr/>
        <a:lstStyle/>
        <a:p>
          <a:pPr>
            <a:lnSpc>
              <a:spcPct val="100000"/>
            </a:lnSpc>
            <a:defRPr b="1"/>
          </a:pPr>
          <a:endParaRPr lang="en-US"/>
        </a:p>
      </dgm:t>
    </dgm:pt>
    <dgm:pt modelId="{C9E8EC96-4CA5-4956-AE81-BDCAB5FCF0A0}">
      <dgm:prSet/>
      <dgm:spPr/>
      <dgm:t>
        <a:bodyPr/>
        <a:lstStyle/>
        <a:p>
          <a:pPr>
            <a:lnSpc>
              <a:spcPct val="100000"/>
            </a:lnSpc>
          </a:pPr>
          <a:r>
            <a:rPr lang="en-US"/>
            <a:t>Focused enhancements based on sentiment data help improve guest experiences effectively.</a:t>
          </a:r>
        </a:p>
      </dgm:t>
    </dgm:pt>
    <dgm:pt modelId="{98994053-B6A8-4FAA-BE4B-8C2E0874CD3C}" type="parTrans" cxnId="{21908942-F2D9-45A8-BDA6-563F97B4E896}">
      <dgm:prSet/>
      <dgm:spPr/>
      <dgm:t>
        <a:bodyPr/>
        <a:lstStyle/>
        <a:p>
          <a:endParaRPr lang="en-US"/>
        </a:p>
      </dgm:t>
    </dgm:pt>
    <dgm:pt modelId="{F4A2C704-1B72-4EF0-8BEB-5CA4CA806B76}" type="sibTrans" cxnId="{21908942-F2D9-45A8-BDA6-563F97B4E896}">
      <dgm:prSet/>
      <dgm:spPr/>
      <dgm:t>
        <a:bodyPr/>
        <a:lstStyle/>
        <a:p>
          <a:endParaRPr lang="en-US"/>
        </a:p>
      </dgm:t>
    </dgm:pt>
    <dgm:pt modelId="{43010796-4810-4AB3-818F-550315B55634}">
      <dgm:prSet/>
      <dgm:spPr/>
      <dgm:t>
        <a:bodyPr/>
        <a:lstStyle/>
        <a:p>
          <a:pPr>
            <a:lnSpc>
              <a:spcPct val="100000"/>
            </a:lnSpc>
            <a:defRPr b="1"/>
          </a:pPr>
          <a:r>
            <a:rPr lang="en-US"/>
            <a:t>Enhanced Guest Satisfaction</a:t>
          </a:r>
        </a:p>
      </dgm:t>
    </dgm:pt>
    <dgm:pt modelId="{FE5F2469-37ED-40AC-941E-A499E6FE843D}" type="parTrans" cxnId="{526F7648-5478-4EFA-B049-E9F081E99282}">
      <dgm:prSet/>
      <dgm:spPr/>
      <dgm:t>
        <a:bodyPr/>
        <a:lstStyle/>
        <a:p>
          <a:endParaRPr lang="en-US"/>
        </a:p>
      </dgm:t>
    </dgm:pt>
    <dgm:pt modelId="{2D9DD6FE-A2A2-492F-BE1D-A70156C75D86}" type="sibTrans" cxnId="{526F7648-5478-4EFA-B049-E9F081E99282}">
      <dgm:prSet/>
      <dgm:spPr/>
      <dgm:t>
        <a:bodyPr/>
        <a:lstStyle/>
        <a:p>
          <a:endParaRPr lang="en-US"/>
        </a:p>
      </dgm:t>
    </dgm:pt>
    <dgm:pt modelId="{00467966-5A3C-49AF-8C2C-11CC09E5898D}">
      <dgm:prSet/>
      <dgm:spPr/>
      <dgm:t>
        <a:bodyPr/>
        <a:lstStyle/>
        <a:p>
          <a:pPr>
            <a:lnSpc>
              <a:spcPct val="100000"/>
            </a:lnSpc>
          </a:pPr>
          <a:r>
            <a:rPr lang="en-US"/>
            <a:t>Implementing changes leads to higher guest satisfaction and better operational outcomes.</a:t>
          </a:r>
        </a:p>
      </dgm:t>
    </dgm:pt>
    <dgm:pt modelId="{F5DDB0C7-6666-41B8-BA49-491C99BF058A}" type="parTrans" cxnId="{D1C0174D-A7EF-43DC-A56E-AF74D434515E}">
      <dgm:prSet/>
      <dgm:spPr/>
      <dgm:t>
        <a:bodyPr/>
        <a:lstStyle/>
        <a:p>
          <a:endParaRPr lang="en-US"/>
        </a:p>
      </dgm:t>
    </dgm:pt>
    <dgm:pt modelId="{99FC2D36-B85D-4A32-BF2A-7CFCF6D9D33B}" type="sibTrans" cxnId="{D1C0174D-A7EF-43DC-A56E-AF74D434515E}">
      <dgm:prSet/>
      <dgm:spPr/>
      <dgm:t>
        <a:bodyPr/>
        <a:lstStyle/>
        <a:p>
          <a:endParaRPr lang="en-US"/>
        </a:p>
      </dgm:t>
    </dgm:pt>
    <dgm:pt modelId="{064BEEE1-8B42-43BB-8B20-AAED13D03E7E}" type="pres">
      <dgm:prSet presAssocID="{E42D8D08-F566-4CC0-8214-88BF99D50C48}" presName="Root" presStyleCnt="0">
        <dgm:presLayoutVars>
          <dgm:dir/>
          <dgm:resizeHandles val="exact"/>
        </dgm:presLayoutVars>
      </dgm:prSet>
      <dgm:spPr/>
    </dgm:pt>
    <dgm:pt modelId="{4445A3F8-EED2-46A5-A1B7-07EA10F2F1FE}" type="pres">
      <dgm:prSet presAssocID="{FC6301C9-4EDC-4095-A4E4-25D9A1BD9998}" presName="Composite" presStyleCnt="0"/>
      <dgm:spPr/>
    </dgm:pt>
    <dgm:pt modelId="{FF27E61A-418A-490B-9FB6-BA72E7B1AD17}" type="pres">
      <dgm:prSet presAssocID="{FC6301C9-4EDC-4095-A4E4-25D9A1BD999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4250" r="4" b="4"/>
          <a:stretch/>
        </a:blipFill>
      </dgm:spPr>
      <dgm:extLst>
        <a:ext uri="{E40237B7-FDA0-4F09-8148-C483321AD2D9}">
          <dgm14:cNvPr xmlns:dgm14="http://schemas.microsoft.com/office/drawing/2010/diagram" id="0" name="" descr="Shot of a businessman holding on to a bunch of cryptocurrency balloons on top of a graph against a white background"/>
        </a:ext>
      </dgm:extLst>
    </dgm:pt>
    <dgm:pt modelId="{EFFE70A2-483E-4FF7-AD2F-59405320F9FE}" type="pres">
      <dgm:prSet presAssocID="{FC6301C9-4EDC-4095-A4E4-25D9A1BD9998}" presName="Subtitle" presStyleLbl="revTx" presStyleIdx="0" presStyleCnt="6">
        <dgm:presLayoutVars>
          <dgm:chMax val="0"/>
          <dgm:bulletEnabled/>
        </dgm:presLayoutVars>
      </dgm:prSet>
      <dgm:spPr/>
    </dgm:pt>
    <dgm:pt modelId="{3A36A8F9-F027-4880-98B8-F7DDA9A1C00A}" type="pres">
      <dgm:prSet presAssocID="{FC6301C9-4EDC-4095-A4E4-25D9A1BD9998}" presName="Description" presStyleLbl="revTx" presStyleIdx="1" presStyleCnt="6">
        <dgm:presLayoutVars>
          <dgm:bulletEnabled/>
        </dgm:presLayoutVars>
      </dgm:prSet>
      <dgm:spPr/>
    </dgm:pt>
    <dgm:pt modelId="{76A9C776-0657-479F-8E56-023887A61756}" type="pres">
      <dgm:prSet presAssocID="{0C413781-3A4F-407D-9039-97AB4BEB6679}" presName="sibTrans" presStyleLbl="sibTrans2D1" presStyleIdx="0" presStyleCnt="0"/>
      <dgm:spPr/>
    </dgm:pt>
    <dgm:pt modelId="{036385CD-5D46-48D5-A24C-EF8B813FE29B}" type="pres">
      <dgm:prSet presAssocID="{EC23A889-8448-4BD7-9DC2-38F11913D674}" presName="Composite" presStyleCnt="0"/>
      <dgm:spPr/>
    </dgm:pt>
    <dgm:pt modelId="{AC41737B-2D9B-49D4-926A-E426F1F4AA35}" type="pres">
      <dgm:prSet presAssocID="{EC23A889-8448-4BD7-9DC2-38F11913D67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822" r="15430" b="4"/>
          <a:stretch/>
        </a:blipFill>
      </dgm:spPr>
      <dgm:extLst>
        <a:ext uri="{E40237B7-FDA0-4F09-8148-C483321AD2D9}">
          <dgm14:cNvPr xmlns:dgm14="http://schemas.microsoft.com/office/drawing/2010/diagram" id="0" name="" descr="Social network"/>
        </a:ext>
      </dgm:extLst>
    </dgm:pt>
    <dgm:pt modelId="{C5B42501-A178-45A8-A9F5-FF065E1AD9E4}" type="pres">
      <dgm:prSet presAssocID="{EC23A889-8448-4BD7-9DC2-38F11913D674}" presName="Subtitle" presStyleLbl="revTx" presStyleIdx="2" presStyleCnt="6">
        <dgm:presLayoutVars>
          <dgm:chMax val="0"/>
          <dgm:bulletEnabled/>
        </dgm:presLayoutVars>
      </dgm:prSet>
      <dgm:spPr/>
    </dgm:pt>
    <dgm:pt modelId="{D025BEEE-B33A-49E6-9AA9-B94AA6B47536}" type="pres">
      <dgm:prSet presAssocID="{EC23A889-8448-4BD7-9DC2-38F11913D674}" presName="Description" presStyleLbl="revTx" presStyleIdx="3" presStyleCnt="6">
        <dgm:presLayoutVars>
          <dgm:bulletEnabled/>
        </dgm:presLayoutVars>
      </dgm:prSet>
      <dgm:spPr/>
    </dgm:pt>
    <dgm:pt modelId="{953DECCF-9A5D-455B-9AD4-C73CF5FE004D}" type="pres">
      <dgm:prSet presAssocID="{8CFED780-076C-4A33-95CA-A3860489FC50}" presName="sibTrans" presStyleLbl="sibTrans2D1" presStyleIdx="0" presStyleCnt="0"/>
      <dgm:spPr/>
    </dgm:pt>
    <dgm:pt modelId="{D63804C6-25C6-4A08-9B98-82EAAAB7AC9C}" type="pres">
      <dgm:prSet presAssocID="{43010796-4810-4AB3-818F-550315B55634}" presName="Composite" presStyleCnt="0"/>
      <dgm:spPr/>
    </dgm:pt>
    <dgm:pt modelId="{8BF3BBCA-E27B-4F90-8CAD-B7E1F88EDBB6}" type="pres">
      <dgm:prSet presAssocID="{43010796-4810-4AB3-818F-550315B5563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t="18140" r="4" b="15113"/>
          <a:stretch/>
        </a:blipFill>
      </dgm:spPr>
      <dgm:extLst>
        <a:ext uri="{E40237B7-FDA0-4F09-8148-C483321AD2D9}">
          <dgm14:cNvPr xmlns:dgm14="http://schemas.microsoft.com/office/drawing/2010/diagram" id="0" name="" descr="Young couple ordering wine in a restaurant."/>
        </a:ext>
      </dgm:extLst>
    </dgm:pt>
    <dgm:pt modelId="{CD420064-509C-4156-A090-1C15C316553C}" type="pres">
      <dgm:prSet presAssocID="{43010796-4810-4AB3-818F-550315B55634}" presName="Subtitle" presStyleLbl="revTx" presStyleIdx="4" presStyleCnt="6">
        <dgm:presLayoutVars>
          <dgm:chMax val="0"/>
          <dgm:bulletEnabled/>
        </dgm:presLayoutVars>
      </dgm:prSet>
      <dgm:spPr/>
    </dgm:pt>
    <dgm:pt modelId="{38D6042B-874F-4D72-A239-7230BF440BBF}" type="pres">
      <dgm:prSet presAssocID="{43010796-4810-4AB3-818F-550315B55634}" presName="Description" presStyleLbl="revTx" presStyleIdx="5" presStyleCnt="6">
        <dgm:presLayoutVars>
          <dgm:bulletEnabled/>
        </dgm:presLayoutVars>
      </dgm:prSet>
      <dgm:spPr/>
    </dgm:pt>
  </dgm:ptLst>
  <dgm:cxnLst>
    <dgm:cxn modelId="{20F0EE01-C286-44CC-A7C4-7175C8519D98}" type="presOf" srcId="{71509AF2-C572-41E7-ACFA-6064847F7122}" destId="{3A36A8F9-F027-4880-98B8-F7DDA9A1C00A}" srcOrd="0" destOrd="0" presId="urn:microsoft.com/office/officeart/2024/3/layout/verticalVisualTextBlock1"/>
    <dgm:cxn modelId="{0697E31E-E5B2-4BBF-8E63-699BFAA0C27B}" srcId="{FC6301C9-4EDC-4095-A4E4-25D9A1BD9998}" destId="{71509AF2-C572-41E7-ACFA-6064847F7122}" srcOrd="0" destOrd="0" parTransId="{EC62584A-39BC-43CB-866E-055BB243CB95}" sibTransId="{43BF454D-206B-4347-85CB-04A264DEC09A}"/>
    <dgm:cxn modelId="{26950528-41B0-4BFC-8D34-19175B10AF5F}" type="presOf" srcId="{EC23A889-8448-4BD7-9DC2-38F11913D674}" destId="{C5B42501-A178-45A8-A9F5-FF065E1AD9E4}" srcOrd="0" destOrd="0" presId="urn:microsoft.com/office/officeart/2024/3/layout/verticalVisualTextBlock1"/>
    <dgm:cxn modelId="{0DAF002C-583F-424F-BF65-57F516CE0252}" type="presOf" srcId="{E42D8D08-F566-4CC0-8214-88BF99D50C48}" destId="{064BEEE1-8B42-43BB-8B20-AAED13D03E7E}" srcOrd="0" destOrd="0" presId="urn:microsoft.com/office/officeart/2024/3/layout/verticalVisualTextBlock1"/>
    <dgm:cxn modelId="{21908942-F2D9-45A8-BDA6-563F97B4E896}" srcId="{EC23A889-8448-4BD7-9DC2-38F11913D674}" destId="{C9E8EC96-4CA5-4956-AE81-BDCAB5FCF0A0}" srcOrd="0" destOrd="0" parTransId="{98994053-B6A8-4FAA-BE4B-8C2E0874CD3C}" sibTransId="{F4A2C704-1B72-4EF0-8BEB-5CA4CA806B76}"/>
    <dgm:cxn modelId="{799A8463-F1BA-44E3-9D5D-BD1D010D6958}" type="presOf" srcId="{C9E8EC96-4CA5-4956-AE81-BDCAB5FCF0A0}" destId="{D025BEEE-B33A-49E6-9AA9-B94AA6B47536}" srcOrd="0" destOrd="0" presId="urn:microsoft.com/office/officeart/2024/3/layout/verticalVisualTextBlock1"/>
    <dgm:cxn modelId="{526F7648-5478-4EFA-B049-E9F081E99282}" srcId="{E42D8D08-F566-4CC0-8214-88BF99D50C48}" destId="{43010796-4810-4AB3-818F-550315B55634}" srcOrd="2" destOrd="0" parTransId="{FE5F2469-37ED-40AC-941E-A499E6FE843D}" sibTransId="{2D9DD6FE-A2A2-492F-BE1D-A70156C75D86}"/>
    <dgm:cxn modelId="{D1C0174D-A7EF-43DC-A56E-AF74D434515E}" srcId="{43010796-4810-4AB3-818F-550315B55634}" destId="{00467966-5A3C-49AF-8C2C-11CC09E5898D}" srcOrd="0" destOrd="0" parTransId="{F5DDB0C7-6666-41B8-BA49-491C99BF058A}" sibTransId="{99FC2D36-B85D-4A32-BF2A-7CFCF6D9D33B}"/>
    <dgm:cxn modelId="{05F9FC70-A5E3-475C-A24D-B9F38E923AF4}" srcId="{E42D8D08-F566-4CC0-8214-88BF99D50C48}" destId="{FC6301C9-4EDC-4095-A4E4-25D9A1BD9998}" srcOrd="0" destOrd="0" parTransId="{9D59C383-B613-4B83-9602-A8702D3FBD22}" sibTransId="{0C413781-3A4F-407D-9039-97AB4BEB6679}"/>
    <dgm:cxn modelId="{5DDB3B94-1AE3-4EB6-865D-3838114876BD}" type="presOf" srcId="{8CFED780-076C-4A33-95CA-A3860489FC50}" destId="{953DECCF-9A5D-455B-9AD4-C73CF5FE004D}" srcOrd="0" destOrd="0" presId="urn:microsoft.com/office/officeart/2024/3/layout/verticalVisualTextBlock1"/>
    <dgm:cxn modelId="{D752D6BC-BE89-4175-99CF-62E5F7D07A09}" type="presOf" srcId="{FC6301C9-4EDC-4095-A4E4-25D9A1BD9998}" destId="{EFFE70A2-483E-4FF7-AD2F-59405320F9FE}" srcOrd="0" destOrd="0" presId="urn:microsoft.com/office/officeart/2024/3/layout/verticalVisualTextBlock1"/>
    <dgm:cxn modelId="{90CCB4D4-C5A6-4946-930C-0C50F92E725E}" type="presOf" srcId="{00467966-5A3C-49AF-8C2C-11CC09E5898D}" destId="{38D6042B-874F-4D72-A239-7230BF440BBF}" srcOrd="0" destOrd="0" presId="urn:microsoft.com/office/officeart/2024/3/layout/verticalVisualTextBlock1"/>
    <dgm:cxn modelId="{66AC69DC-6ACF-4F1F-9A04-A362CA64623B}" type="presOf" srcId="{0C413781-3A4F-407D-9039-97AB4BEB6679}" destId="{76A9C776-0657-479F-8E56-023887A61756}" srcOrd="0" destOrd="0" presId="urn:microsoft.com/office/officeart/2024/3/layout/verticalVisualTextBlock1"/>
    <dgm:cxn modelId="{47D83AF4-DA50-4CF9-81A5-6E5EF9281C12}" type="presOf" srcId="{43010796-4810-4AB3-818F-550315B55634}" destId="{CD420064-509C-4156-A090-1C15C316553C}" srcOrd="0" destOrd="0" presId="urn:microsoft.com/office/officeart/2024/3/layout/verticalVisualTextBlock1"/>
    <dgm:cxn modelId="{6BE08EFC-A9FA-4479-ACDE-2B5EA0457898}" srcId="{E42D8D08-F566-4CC0-8214-88BF99D50C48}" destId="{EC23A889-8448-4BD7-9DC2-38F11913D674}" srcOrd="1" destOrd="0" parTransId="{080E26F6-1E90-489D-8BB9-64C137CDE0F3}" sibTransId="{8CFED780-076C-4A33-95CA-A3860489FC50}"/>
    <dgm:cxn modelId="{0073E593-B962-44B2-BC1C-40698326E5AA}" type="presParOf" srcId="{064BEEE1-8B42-43BB-8B20-AAED13D03E7E}" destId="{4445A3F8-EED2-46A5-A1B7-07EA10F2F1FE}" srcOrd="0" destOrd="0" presId="urn:microsoft.com/office/officeart/2024/3/layout/verticalVisualTextBlock1"/>
    <dgm:cxn modelId="{4372402B-1F7C-4035-A140-F48DF249A18E}" type="presParOf" srcId="{4445A3F8-EED2-46A5-A1B7-07EA10F2F1FE}" destId="{FF27E61A-418A-490B-9FB6-BA72E7B1AD17}" srcOrd="0" destOrd="0" presId="urn:microsoft.com/office/officeart/2024/3/layout/verticalVisualTextBlock1"/>
    <dgm:cxn modelId="{46FBA027-E73D-41F9-A99D-B0308D9CCAE3}" type="presParOf" srcId="{4445A3F8-EED2-46A5-A1B7-07EA10F2F1FE}" destId="{EFFE70A2-483E-4FF7-AD2F-59405320F9FE}" srcOrd="1" destOrd="0" presId="urn:microsoft.com/office/officeart/2024/3/layout/verticalVisualTextBlock1"/>
    <dgm:cxn modelId="{96F90F3C-4115-4A7B-99FB-F449C9887411}" type="presParOf" srcId="{4445A3F8-EED2-46A5-A1B7-07EA10F2F1FE}" destId="{3A36A8F9-F027-4880-98B8-F7DDA9A1C00A}" srcOrd="2" destOrd="0" presId="urn:microsoft.com/office/officeart/2024/3/layout/verticalVisualTextBlock1"/>
    <dgm:cxn modelId="{526728EF-7B94-40B3-BBB2-2B59990F9FB2}" type="presParOf" srcId="{064BEEE1-8B42-43BB-8B20-AAED13D03E7E}" destId="{76A9C776-0657-479F-8E56-023887A61756}" srcOrd="1" destOrd="0" presId="urn:microsoft.com/office/officeart/2024/3/layout/verticalVisualTextBlock1"/>
    <dgm:cxn modelId="{62AC5098-7B22-48D5-8C18-7EE7E0243E01}" type="presParOf" srcId="{064BEEE1-8B42-43BB-8B20-AAED13D03E7E}" destId="{036385CD-5D46-48D5-A24C-EF8B813FE29B}" srcOrd="2" destOrd="0" presId="urn:microsoft.com/office/officeart/2024/3/layout/verticalVisualTextBlock1"/>
    <dgm:cxn modelId="{BE847688-0774-47C5-A2B5-94EF4572D9DB}" type="presParOf" srcId="{036385CD-5D46-48D5-A24C-EF8B813FE29B}" destId="{AC41737B-2D9B-49D4-926A-E426F1F4AA35}" srcOrd="0" destOrd="0" presId="urn:microsoft.com/office/officeart/2024/3/layout/verticalVisualTextBlock1"/>
    <dgm:cxn modelId="{3D674FB4-7FE4-4279-958E-37EBDC1F52FC}" type="presParOf" srcId="{036385CD-5D46-48D5-A24C-EF8B813FE29B}" destId="{C5B42501-A178-45A8-A9F5-FF065E1AD9E4}" srcOrd="1" destOrd="0" presId="urn:microsoft.com/office/officeart/2024/3/layout/verticalVisualTextBlock1"/>
    <dgm:cxn modelId="{0FD6193A-D060-439F-AC85-48657F610749}" type="presParOf" srcId="{036385CD-5D46-48D5-A24C-EF8B813FE29B}" destId="{D025BEEE-B33A-49E6-9AA9-B94AA6B47536}" srcOrd="2" destOrd="0" presId="urn:microsoft.com/office/officeart/2024/3/layout/verticalVisualTextBlock1"/>
    <dgm:cxn modelId="{8D05E31C-26DF-4E2D-BB19-4972B1661E9C}" type="presParOf" srcId="{064BEEE1-8B42-43BB-8B20-AAED13D03E7E}" destId="{953DECCF-9A5D-455B-9AD4-C73CF5FE004D}" srcOrd="3" destOrd="0" presId="urn:microsoft.com/office/officeart/2024/3/layout/verticalVisualTextBlock1"/>
    <dgm:cxn modelId="{EDB8EDF6-EAE1-4A2E-9D6A-23E3AD0F75DD}" type="presParOf" srcId="{064BEEE1-8B42-43BB-8B20-AAED13D03E7E}" destId="{D63804C6-25C6-4A08-9B98-82EAAAB7AC9C}" srcOrd="4" destOrd="0" presId="urn:microsoft.com/office/officeart/2024/3/layout/verticalVisualTextBlock1"/>
    <dgm:cxn modelId="{BE4807B6-FB3E-4CD5-9EFA-64E7727E357D}" type="presParOf" srcId="{D63804C6-25C6-4A08-9B98-82EAAAB7AC9C}" destId="{8BF3BBCA-E27B-4F90-8CAD-B7E1F88EDBB6}" srcOrd="0" destOrd="0" presId="urn:microsoft.com/office/officeart/2024/3/layout/verticalVisualTextBlock1"/>
    <dgm:cxn modelId="{5741D2D2-4543-4C8A-AB92-B9078A98B130}" type="presParOf" srcId="{D63804C6-25C6-4A08-9B98-82EAAAB7AC9C}" destId="{CD420064-509C-4156-A090-1C15C316553C}" srcOrd="1" destOrd="0" presId="urn:microsoft.com/office/officeart/2024/3/layout/verticalVisualTextBlock1"/>
    <dgm:cxn modelId="{D41F3829-FD77-4F20-B99B-70F143CF2E68}" type="presParOf" srcId="{D63804C6-25C6-4A08-9B98-82EAAAB7AC9C}" destId="{38D6042B-874F-4D72-A239-7230BF440BB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30D360-0540-4729-B598-9F95629EFA73}"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3FE5BEAF-55B2-4E13-92A3-7A52F2EE58DC}">
      <dgm:prSet/>
      <dgm:spPr/>
      <dgm:t>
        <a:bodyPr/>
        <a:lstStyle/>
        <a:p>
          <a:pPr>
            <a:lnSpc>
              <a:spcPct val="100000"/>
            </a:lnSpc>
            <a:defRPr b="1"/>
          </a:pPr>
          <a:r>
            <a:rPr lang="en-US"/>
            <a:t>Prima Class Excellence</a:t>
          </a:r>
        </a:p>
      </dgm:t>
    </dgm:pt>
    <dgm:pt modelId="{6025E2A3-3744-4480-99C8-2ED5CD0E1E47}" type="parTrans" cxnId="{64E27F89-7225-4FCF-8414-08113EF2FE46}">
      <dgm:prSet/>
      <dgm:spPr/>
      <dgm:t>
        <a:bodyPr/>
        <a:lstStyle/>
        <a:p>
          <a:endParaRPr lang="en-US"/>
        </a:p>
      </dgm:t>
    </dgm:pt>
    <dgm:pt modelId="{9FDB4CB4-4060-4D7B-A8FF-E6AEF545690B}" type="sibTrans" cxnId="{64E27F89-7225-4FCF-8414-08113EF2FE46}">
      <dgm:prSet/>
      <dgm:spPr/>
      <dgm:t>
        <a:bodyPr/>
        <a:lstStyle/>
        <a:p>
          <a:pPr>
            <a:lnSpc>
              <a:spcPct val="100000"/>
            </a:lnSpc>
            <a:defRPr b="1"/>
          </a:pPr>
          <a:endParaRPr lang="en-US"/>
        </a:p>
      </dgm:t>
    </dgm:pt>
    <dgm:pt modelId="{CA4E37B3-FF42-40B5-B662-5D9D01F864BE}">
      <dgm:prSet/>
      <dgm:spPr/>
      <dgm:t>
        <a:bodyPr/>
        <a:lstStyle/>
        <a:p>
          <a:pPr>
            <a:lnSpc>
              <a:spcPct val="100000"/>
            </a:lnSpc>
          </a:pPr>
          <a:r>
            <a:rPr lang="en-US"/>
            <a:t>Prima Class leads in guest experience, setting the benchmark for premium hospitality and exceeding expectations.</a:t>
          </a:r>
        </a:p>
      </dgm:t>
    </dgm:pt>
    <dgm:pt modelId="{D027E1FE-751D-45F6-AA65-DFFEBFED54D5}" type="parTrans" cxnId="{7FC2C65C-8157-4836-959E-1BCA070BF59C}">
      <dgm:prSet/>
      <dgm:spPr/>
      <dgm:t>
        <a:bodyPr/>
        <a:lstStyle/>
        <a:p>
          <a:endParaRPr lang="en-US"/>
        </a:p>
      </dgm:t>
    </dgm:pt>
    <dgm:pt modelId="{AC26E752-A197-48E7-818C-5B9D25E26652}" type="sibTrans" cxnId="{7FC2C65C-8157-4836-959E-1BCA070BF59C}">
      <dgm:prSet/>
      <dgm:spPr/>
      <dgm:t>
        <a:bodyPr/>
        <a:lstStyle/>
        <a:p>
          <a:endParaRPr lang="en-US"/>
        </a:p>
      </dgm:t>
    </dgm:pt>
    <dgm:pt modelId="{BC8D9743-55C6-47D6-B6A7-5A54C3C0E5D4}">
      <dgm:prSet/>
      <dgm:spPr/>
      <dgm:t>
        <a:bodyPr/>
        <a:lstStyle/>
        <a:p>
          <a:pPr>
            <a:lnSpc>
              <a:spcPct val="100000"/>
            </a:lnSpc>
            <a:defRPr b="1"/>
          </a:pPr>
          <a:r>
            <a:rPr lang="en-US"/>
            <a:t>Strong Mid-Tier Performance</a:t>
          </a:r>
        </a:p>
      </dgm:t>
    </dgm:pt>
    <dgm:pt modelId="{6E3C439F-15FA-498F-A90F-58D244683EB0}" type="parTrans" cxnId="{10CF37DF-0AA7-4DB4-917D-03859F3120E1}">
      <dgm:prSet/>
      <dgm:spPr/>
      <dgm:t>
        <a:bodyPr/>
        <a:lstStyle/>
        <a:p>
          <a:endParaRPr lang="en-US"/>
        </a:p>
      </dgm:t>
    </dgm:pt>
    <dgm:pt modelId="{ABC3C02C-3DE6-4F59-AFF0-77ACB79E9A98}" type="sibTrans" cxnId="{10CF37DF-0AA7-4DB4-917D-03859F3120E1}">
      <dgm:prSet/>
      <dgm:spPr/>
      <dgm:t>
        <a:bodyPr/>
        <a:lstStyle/>
        <a:p>
          <a:pPr>
            <a:lnSpc>
              <a:spcPct val="100000"/>
            </a:lnSpc>
            <a:defRPr b="1"/>
          </a:pPr>
          <a:endParaRPr lang="en-US"/>
        </a:p>
      </dgm:t>
    </dgm:pt>
    <dgm:pt modelId="{ABE6ABEF-91C0-4603-BC5E-224A44C973A0}">
      <dgm:prSet/>
      <dgm:spPr/>
      <dgm:t>
        <a:bodyPr/>
        <a:lstStyle/>
        <a:p>
          <a:pPr>
            <a:lnSpc>
              <a:spcPct val="100000"/>
            </a:lnSpc>
          </a:pPr>
          <a:r>
            <a:rPr lang="en-US"/>
            <a:t>Breakaway and Jewel Classes deliver stable, positive sentiment and value-for-money appeal for mid-tier travelers.</a:t>
          </a:r>
        </a:p>
      </dgm:t>
    </dgm:pt>
    <dgm:pt modelId="{CDEB8C99-672D-4064-BBA8-9706BF55903F}" type="parTrans" cxnId="{2850DEDB-37D5-45DC-AC79-CF75A397B7A8}">
      <dgm:prSet/>
      <dgm:spPr/>
      <dgm:t>
        <a:bodyPr/>
        <a:lstStyle/>
        <a:p>
          <a:endParaRPr lang="en-US"/>
        </a:p>
      </dgm:t>
    </dgm:pt>
    <dgm:pt modelId="{B5294BB3-0EA5-4CB2-906A-46AC1A0899DB}" type="sibTrans" cxnId="{2850DEDB-37D5-45DC-AC79-CF75A397B7A8}">
      <dgm:prSet/>
      <dgm:spPr/>
      <dgm:t>
        <a:bodyPr/>
        <a:lstStyle/>
        <a:p>
          <a:endParaRPr lang="en-US"/>
        </a:p>
      </dgm:t>
    </dgm:pt>
    <dgm:pt modelId="{E367CD37-06C5-4638-BBFC-8B068D63B02C}">
      <dgm:prSet/>
      <dgm:spPr/>
      <dgm:t>
        <a:bodyPr/>
        <a:lstStyle/>
        <a:p>
          <a:pPr>
            <a:lnSpc>
              <a:spcPct val="100000"/>
            </a:lnSpc>
            <a:defRPr b="1"/>
          </a:pPr>
          <a:r>
            <a:rPr lang="en-US"/>
            <a:t>Risks from Underperformance</a:t>
          </a:r>
        </a:p>
      </dgm:t>
    </dgm:pt>
    <dgm:pt modelId="{BCD45AB2-0DB4-4EAC-83EE-1BC036786664}" type="parTrans" cxnId="{16DC68EE-B931-49B7-886E-3F02BA8DB7F5}">
      <dgm:prSet/>
      <dgm:spPr/>
      <dgm:t>
        <a:bodyPr/>
        <a:lstStyle/>
        <a:p>
          <a:endParaRPr lang="en-US"/>
        </a:p>
      </dgm:t>
    </dgm:pt>
    <dgm:pt modelId="{A1722BC2-CA7B-479C-85E3-AC3774FA774B}" type="sibTrans" cxnId="{16DC68EE-B931-49B7-886E-3F02BA8DB7F5}">
      <dgm:prSet/>
      <dgm:spPr/>
      <dgm:t>
        <a:bodyPr/>
        <a:lstStyle/>
        <a:p>
          <a:endParaRPr lang="en-US"/>
        </a:p>
      </dgm:t>
    </dgm:pt>
    <dgm:pt modelId="{93B0F9AC-451C-4442-B91A-95F610015846}">
      <dgm:prSet/>
      <dgm:spPr/>
      <dgm:t>
        <a:bodyPr/>
        <a:lstStyle/>
        <a:p>
          <a:pPr>
            <a:lnSpc>
              <a:spcPct val="100000"/>
            </a:lnSpc>
          </a:pPr>
          <a:r>
            <a:rPr lang="en-US"/>
            <a:t>Epic and Dawn Classes show dissatisfaction, posing risks to brand reputation and financial performance.</a:t>
          </a:r>
        </a:p>
      </dgm:t>
    </dgm:pt>
    <dgm:pt modelId="{1EFCAF3A-CA43-4666-A304-09010671411C}" type="parTrans" cxnId="{79EA0BB9-1BFC-44A3-BF93-E6C7A1F2B3A5}">
      <dgm:prSet/>
      <dgm:spPr/>
      <dgm:t>
        <a:bodyPr/>
        <a:lstStyle/>
        <a:p>
          <a:endParaRPr lang="en-US"/>
        </a:p>
      </dgm:t>
    </dgm:pt>
    <dgm:pt modelId="{FDF4FB6B-322E-49ED-803F-97CBCB025BC6}" type="sibTrans" cxnId="{79EA0BB9-1BFC-44A3-BF93-E6C7A1F2B3A5}">
      <dgm:prSet/>
      <dgm:spPr/>
      <dgm:t>
        <a:bodyPr/>
        <a:lstStyle/>
        <a:p>
          <a:endParaRPr lang="en-US"/>
        </a:p>
      </dgm:t>
    </dgm:pt>
    <dgm:pt modelId="{FB5F86A6-3D4B-4CB3-8D77-7B1EED9992C3}" type="pres">
      <dgm:prSet presAssocID="{7230D360-0540-4729-B598-9F95629EFA73}" presName="Root" presStyleCnt="0">
        <dgm:presLayoutVars>
          <dgm:dir/>
          <dgm:resizeHandles val="exact"/>
        </dgm:presLayoutVars>
      </dgm:prSet>
      <dgm:spPr/>
    </dgm:pt>
    <dgm:pt modelId="{A57DA6F8-46C1-40D5-BB59-35B4F9A2770B}" type="pres">
      <dgm:prSet presAssocID="{3FE5BEAF-55B2-4E13-92A3-7A52F2EE58DC}" presName="Composite" presStyleCnt="0"/>
      <dgm:spPr/>
    </dgm:pt>
    <dgm:pt modelId="{9F4EF0E4-B1F6-4E5A-8CA6-C92B9B27DF1C}" type="pres">
      <dgm:prSet presAssocID="{3FE5BEAF-55B2-4E13-92A3-7A52F2EE58D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1" b="-1"/>
          <a:stretch/>
        </a:blipFill>
      </dgm:spPr>
      <dgm:extLst>
        <a:ext uri="{E40237B7-FDA0-4F09-8148-C483321AD2D9}">
          <dgm14:cNvPr xmlns:dgm14="http://schemas.microsoft.com/office/drawing/2010/diagram" id="0" name="" descr="Businessman arriving in a hotel room."/>
        </a:ext>
      </dgm:extLst>
    </dgm:pt>
    <dgm:pt modelId="{16B094CD-4B6B-4346-94AA-C560E5714211}" type="pres">
      <dgm:prSet presAssocID="{3FE5BEAF-55B2-4E13-92A3-7A52F2EE58DC}" presName="Subtitle" presStyleLbl="revTx" presStyleIdx="0" presStyleCnt="6">
        <dgm:presLayoutVars>
          <dgm:chMax val="0"/>
          <dgm:bulletEnabled/>
        </dgm:presLayoutVars>
      </dgm:prSet>
      <dgm:spPr/>
    </dgm:pt>
    <dgm:pt modelId="{72C6916F-C91B-41C8-A763-5AFB1914AB01}" type="pres">
      <dgm:prSet presAssocID="{3FE5BEAF-55B2-4E13-92A3-7A52F2EE58DC}" presName="Description" presStyleLbl="revTx" presStyleIdx="1" presStyleCnt="6">
        <dgm:presLayoutVars>
          <dgm:bulletEnabled/>
        </dgm:presLayoutVars>
      </dgm:prSet>
      <dgm:spPr/>
    </dgm:pt>
    <dgm:pt modelId="{C2D39DAF-1B04-4FFF-82BA-EA1ECEE15D48}" type="pres">
      <dgm:prSet presAssocID="{9FDB4CB4-4060-4D7B-A8FF-E6AEF545690B}" presName="sibTrans" presStyleLbl="sibTrans2D1" presStyleIdx="0" presStyleCnt="0"/>
      <dgm:spPr/>
    </dgm:pt>
    <dgm:pt modelId="{8194012B-F162-4D39-BB3F-52BC290244E6}" type="pres">
      <dgm:prSet presAssocID="{BC8D9743-55C6-47D6-B6A7-5A54C3C0E5D4}" presName="Composite" presStyleCnt="0"/>
      <dgm:spPr/>
    </dgm:pt>
    <dgm:pt modelId="{4556D0E1-2097-4808-ADE6-45C76A97561A}" type="pres">
      <dgm:prSet presAssocID="{BC8D9743-55C6-47D6-B6A7-5A54C3C0E5D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13424" r="-7" b="11571"/>
          <a:stretch/>
        </a:blipFill>
      </dgm:spPr>
      <dgm:extLst>
        <a:ext uri="{E40237B7-FDA0-4F09-8148-C483321AD2D9}">
          <dgm14:cNvPr xmlns:dgm14="http://schemas.microsoft.com/office/drawing/2010/diagram" id="0" name="" descr="Stock photo showing luxury hotel room with hardwood flooring in which an Indian man wearing a white towelling robe, slippers and a towel wrapped around his head is stood drinking from a champagne flute."/>
        </a:ext>
      </dgm:extLst>
    </dgm:pt>
    <dgm:pt modelId="{A1A51E71-F57A-4687-A662-2FF9350DE387}" type="pres">
      <dgm:prSet presAssocID="{BC8D9743-55C6-47D6-B6A7-5A54C3C0E5D4}" presName="Subtitle" presStyleLbl="revTx" presStyleIdx="2" presStyleCnt="6">
        <dgm:presLayoutVars>
          <dgm:chMax val="0"/>
          <dgm:bulletEnabled/>
        </dgm:presLayoutVars>
      </dgm:prSet>
      <dgm:spPr/>
    </dgm:pt>
    <dgm:pt modelId="{B4017043-35F7-4AED-9858-094F2CEA1620}" type="pres">
      <dgm:prSet presAssocID="{BC8D9743-55C6-47D6-B6A7-5A54C3C0E5D4}" presName="Description" presStyleLbl="revTx" presStyleIdx="3" presStyleCnt="6">
        <dgm:presLayoutVars>
          <dgm:bulletEnabled/>
        </dgm:presLayoutVars>
      </dgm:prSet>
      <dgm:spPr/>
    </dgm:pt>
    <dgm:pt modelId="{D209ECD2-D9FB-49C3-AB68-B089737C8A39}" type="pres">
      <dgm:prSet presAssocID="{ABC3C02C-3DE6-4F59-AFF0-77ACB79E9A98}" presName="sibTrans" presStyleLbl="sibTrans2D1" presStyleIdx="0" presStyleCnt="0"/>
      <dgm:spPr/>
    </dgm:pt>
    <dgm:pt modelId="{4ED7C87A-F605-4BE8-B9BB-14B1E8B59478}" type="pres">
      <dgm:prSet presAssocID="{E367CD37-06C5-4638-BBFC-8B068D63B02C}" presName="Composite" presStyleCnt="0"/>
      <dgm:spPr/>
    </dgm:pt>
    <dgm:pt modelId="{66AB4900-345D-46C0-B515-375E2DCF8C5C}" type="pres">
      <dgm:prSet presAssocID="{E367CD37-06C5-4638-BBFC-8B068D63B02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928" r="14324" b="4"/>
          <a:stretch/>
        </a:blipFill>
      </dgm:spPr>
      <dgm:extLst>
        <a:ext uri="{E40237B7-FDA0-4F09-8148-C483321AD2D9}">
          <dgm14:cNvPr xmlns:dgm14="http://schemas.microsoft.com/office/drawing/2010/diagram" id="0" name="" descr="Mature business man checking his passport for trip in hotel bedroom."/>
        </a:ext>
      </dgm:extLst>
    </dgm:pt>
    <dgm:pt modelId="{08D86988-1809-4521-9C11-AA4DD8A04140}" type="pres">
      <dgm:prSet presAssocID="{E367CD37-06C5-4638-BBFC-8B068D63B02C}" presName="Subtitle" presStyleLbl="revTx" presStyleIdx="4" presStyleCnt="6">
        <dgm:presLayoutVars>
          <dgm:chMax val="0"/>
          <dgm:bulletEnabled/>
        </dgm:presLayoutVars>
      </dgm:prSet>
      <dgm:spPr/>
    </dgm:pt>
    <dgm:pt modelId="{0CB43D02-2AC0-44E4-A45A-18C2F9F5E126}" type="pres">
      <dgm:prSet presAssocID="{E367CD37-06C5-4638-BBFC-8B068D63B02C}" presName="Description" presStyleLbl="revTx" presStyleIdx="5" presStyleCnt="6">
        <dgm:presLayoutVars>
          <dgm:bulletEnabled/>
        </dgm:presLayoutVars>
      </dgm:prSet>
      <dgm:spPr/>
    </dgm:pt>
  </dgm:ptLst>
  <dgm:cxnLst>
    <dgm:cxn modelId="{9EF38E5C-689C-446B-BD36-9676675B2094}" type="presOf" srcId="{ABE6ABEF-91C0-4603-BC5E-224A44C973A0}" destId="{B4017043-35F7-4AED-9858-094F2CEA1620}" srcOrd="0" destOrd="0" presId="urn:microsoft.com/office/officeart/2024/3/layout/verticalVisualTextBlock1"/>
    <dgm:cxn modelId="{7FC2C65C-8157-4836-959E-1BCA070BF59C}" srcId="{3FE5BEAF-55B2-4E13-92A3-7A52F2EE58DC}" destId="{CA4E37B3-FF42-40B5-B662-5D9D01F864BE}" srcOrd="0" destOrd="0" parTransId="{D027E1FE-751D-45F6-AA65-DFFEBFED54D5}" sibTransId="{AC26E752-A197-48E7-818C-5B9D25E26652}"/>
    <dgm:cxn modelId="{A8EE374B-E07A-4BD2-80CD-9E76FEDF636C}" type="presOf" srcId="{7230D360-0540-4729-B598-9F95629EFA73}" destId="{FB5F86A6-3D4B-4CB3-8D77-7B1EED9992C3}" srcOrd="0" destOrd="0" presId="urn:microsoft.com/office/officeart/2024/3/layout/verticalVisualTextBlock1"/>
    <dgm:cxn modelId="{DCF0C66E-F538-451C-B8DC-E7774EC250C3}" type="presOf" srcId="{9FDB4CB4-4060-4D7B-A8FF-E6AEF545690B}" destId="{C2D39DAF-1B04-4FFF-82BA-EA1ECEE15D48}" srcOrd="0" destOrd="0" presId="urn:microsoft.com/office/officeart/2024/3/layout/verticalVisualTextBlock1"/>
    <dgm:cxn modelId="{B4075353-D599-4057-89E8-62089C2D21EF}" type="presOf" srcId="{93B0F9AC-451C-4442-B91A-95F610015846}" destId="{0CB43D02-2AC0-44E4-A45A-18C2F9F5E126}" srcOrd="0" destOrd="0" presId="urn:microsoft.com/office/officeart/2024/3/layout/verticalVisualTextBlock1"/>
    <dgm:cxn modelId="{527A3483-7888-498E-A7C1-1FB6EEAB88F8}" type="presOf" srcId="{3FE5BEAF-55B2-4E13-92A3-7A52F2EE58DC}" destId="{16B094CD-4B6B-4346-94AA-C560E5714211}" srcOrd="0" destOrd="0" presId="urn:microsoft.com/office/officeart/2024/3/layout/verticalVisualTextBlock1"/>
    <dgm:cxn modelId="{64E27F89-7225-4FCF-8414-08113EF2FE46}" srcId="{7230D360-0540-4729-B598-9F95629EFA73}" destId="{3FE5BEAF-55B2-4E13-92A3-7A52F2EE58DC}" srcOrd="0" destOrd="0" parTransId="{6025E2A3-3744-4480-99C8-2ED5CD0E1E47}" sibTransId="{9FDB4CB4-4060-4D7B-A8FF-E6AEF545690B}"/>
    <dgm:cxn modelId="{3DD1A289-A676-458D-8F60-C486CC4FC2EC}" type="presOf" srcId="{ABC3C02C-3DE6-4F59-AFF0-77ACB79E9A98}" destId="{D209ECD2-D9FB-49C3-AB68-B089737C8A39}" srcOrd="0" destOrd="0" presId="urn:microsoft.com/office/officeart/2024/3/layout/verticalVisualTextBlock1"/>
    <dgm:cxn modelId="{82115792-C021-4DF0-952B-0CEFF15F1631}" type="presOf" srcId="{BC8D9743-55C6-47D6-B6A7-5A54C3C0E5D4}" destId="{A1A51E71-F57A-4687-A662-2FF9350DE387}" srcOrd="0" destOrd="0" presId="urn:microsoft.com/office/officeart/2024/3/layout/verticalVisualTextBlock1"/>
    <dgm:cxn modelId="{722BE5B1-DD3A-4C7A-9353-08233AAA1322}" type="presOf" srcId="{CA4E37B3-FF42-40B5-B662-5D9D01F864BE}" destId="{72C6916F-C91B-41C8-A763-5AFB1914AB01}" srcOrd="0" destOrd="0" presId="urn:microsoft.com/office/officeart/2024/3/layout/verticalVisualTextBlock1"/>
    <dgm:cxn modelId="{79EA0BB9-1BFC-44A3-BF93-E6C7A1F2B3A5}" srcId="{E367CD37-06C5-4638-BBFC-8B068D63B02C}" destId="{93B0F9AC-451C-4442-B91A-95F610015846}" srcOrd="0" destOrd="0" parTransId="{1EFCAF3A-CA43-4666-A304-09010671411C}" sibTransId="{FDF4FB6B-322E-49ED-803F-97CBCB025BC6}"/>
    <dgm:cxn modelId="{56BAC8BC-E6F5-4D59-9A2A-34FA08932528}" type="presOf" srcId="{E367CD37-06C5-4638-BBFC-8B068D63B02C}" destId="{08D86988-1809-4521-9C11-AA4DD8A04140}" srcOrd="0" destOrd="0" presId="urn:microsoft.com/office/officeart/2024/3/layout/verticalVisualTextBlock1"/>
    <dgm:cxn modelId="{2850DEDB-37D5-45DC-AC79-CF75A397B7A8}" srcId="{BC8D9743-55C6-47D6-B6A7-5A54C3C0E5D4}" destId="{ABE6ABEF-91C0-4603-BC5E-224A44C973A0}" srcOrd="0" destOrd="0" parTransId="{CDEB8C99-672D-4064-BBA8-9706BF55903F}" sibTransId="{B5294BB3-0EA5-4CB2-906A-46AC1A0899DB}"/>
    <dgm:cxn modelId="{10CF37DF-0AA7-4DB4-917D-03859F3120E1}" srcId="{7230D360-0540-4729-B598-9F95629EFA73}" destId="{BC8D9743-55C6-47D6-B6A7-5A54C3C0E5D4}" srcOrd="1" destOrd="0" parTransId="{6E3C439F-15FA-498F-A90F-58D244683EB0}" sibTransId="{ABC3C02C-3DE6-4F59-AFF0-77ACB79E9A98}"/>
    <dgm:cxn modelId="{16DC68EE-B931-49B7-886E-3F02BA8DB7F5}" srcId="{7230D360-0540-4729-B598-9F95629EFA73}" destId="{E367CD37-06C5-4638-BBFC-8B068D63B02C}" srcOrd="2" destOrd="0" parTransId="{BCD45AB2-0DB4-4EAC-83EE-1BC036786664}" sibTransId="{A1722BC2-CA7B-479C-85E3-AC3774FA774B}"/>
    <dgm:cxn modelId="{5B372BA8-E68C-46AB-9EE7-661120FBF46D}" type="presParOf" srcId="{FB5F86A6-3D4B-4CB3-8D77-7B1EED9992C3}" destId="{A57DA6F8-46C1-40D5-BB59-35B4F9A2770B}" srcOrd="0" destOrd="0" presId="urn:microsoft.com/office/officeart/2024/3/layout/verticalVisualTextBlock1"/>
    <dgm:cxn modelId="{DA6E066F-B31A-4BFB-A1D9-138EC1BC7072}" type="presParOf" srcId="{A57DA6F8-46C1-40D5-BB59-35B4F9A2770B}" destId="{9F4EF0E4-B1F6-4E5A-8CA6-C92B9B27DF1C}" srcOrd="0" destOrd="0" presId="urn:microsoft.com/office/officeart/2024/3/layout/verticalVisualTextBlock1"/>
    <dgm:cxn modelId="{0833C31C-CE99-40CD-884B-D6EE2400B90C}" type="presParOf" srcId="{A57DA6F8-46C1-40D5-BB59-35B4F9A2770B}" destId="{16B094CD-4B6B-4346-94AA-C560E5714211}" srcOrd="1" destOrd="0" presId="urn:microsoft.com/office/officeart/2024/3/layout/verticalVisualTextBlock1"/>
    <dgm:cxn modelId="{9B8FC586-4F2D-4BF3-96C3-427508BA7AB8}" type="presParOf" srcId="{A57DA6F8-46C1-40D5-BB59-35B4F9A2770B}" destId="{72C6916F-C91B-41C8-A763-5AFB1914AB01}" srcOrd="2" destOrd="0" presId="urn:microsoft.com/office/officeart/2024/3/layout/verticalVisualTextBlock1"/>
    <dgm:cxn modelId="{6FFECB26-6CA0-48B6-AF7F-A025EF3C1B21}" type="presParOf" srcId="{FB5F86A6-3D4B-4CB3-8D77-7B1EED9992C3}" destId="{C2D39DAF-1B04-4FFF-82BA-EA1ECEE15D48}" srcOrd="1" destOrd="0" presId="urn:microsoft.com/office/officeart/2024/3/layout/verticalVisualTextBlock1"/>
    <dgm:cxn modelId="{B0AAA3E8-3EC8-4B89-B7E2-F4DB072A95FB}" type="presParOf" srcId="{FB5F86A6-3D4B-4CB3-8D77-7B1EED9992C3}" destId="{8194012B-F162-4D39-BB3F-52BC290244E6}" srcOrd="2" destOrd="0" presId="urn:microsoft.com/office/officeart/2024/3/layout/verticalVisualTextBlock1"/>
    <dgm:cxn modelId="{9D6167BF-714E-4A65-BCD3-3E2492259640}" type="presParOf" srcId="{8194012B-F162-4D39-BB3F-52BC290244E6}" destId="{4556D0E1-2097-4808-ADE6-45C76A97561A}" srcOrd="0" destOrd="0" presId="urn:microsoft.com/office/officeart/2024/3/layout/verticalVisualTextBlock1"/>
    <dgm:cxn modelId="{674EF82E-D77B-47E6-A3D5-41B1C8B9B1A4}" type="presParOf" srcId="{8194012B-F162-4D39-BB3F-52BC290244E6}" destId="{A1A51E71-F57A-4687-A662-2FF9350DE387}" srcOrd="1" destOrd="0" presId="urn:microsoft.com/office/officeart/2024/3/layout/verticalVisualTextBlock1"/>
    <dgm:cxn modelId="{479C67E4-25B7-428C-927E-6553593F6FDF}" type="presParOf" srcId="{8194012B-F162-4D39-BB3F-52BC290244E6}" destId="{B4017043-35F7-4AED-9858-094F2CEA1620}" srcOrd="2" destOrd="0" presId="urn:microsoft.com/office/officeart/2024/3/layout/verticalVisualTextBlock1"/>
    <dgm:cxn modelId="{6445D358-2776-4AF8-9AB1-90F1546DF516}" type="presParOf" srcId="{FB5F86A6-3D4B-4CB3-8D77-7B1EED9992C3}" destId="{D209ECD2-D9FB-49C3-AB68-B089737C8A39}" srcOrd="3" destOrd="0" presId="urn:microsoft.com/office/officeart/2024/3/layout/verticalVisualTextBlock1"/>
    <dgm:cxn modelId="{E32B7240-5F5B-4301-918E-176CB35EBC13}" type="presParOf" srcId="{FB5F86A6-3D4B-4CB3-8D77-7B1EED9992C3}" destId="{4ED7C87A-F605-4BE8-B9BB-14B1E8B59478}" srcOrd="4" destOrd="0" presId="urn:microsoft.com/office/officeart/2024/3/layout/verticalVisualTextBlock1"/>
    <dgm:cxn modelId="{D2B7E481-3E46-4120-957D-CBCB5D1D80D8}" type="presParOf" srcId="{4ED7C87A-F605-4BE8-B9BB-14B1E8B59478}" destId="{66AB4900-345D-46C0-B515-375E2DCF8C5C}" srcOrd="0" destOrd="0" presId="urn:microsoft.com/office/officeart/2024/3/layout/verticalVisualTextBlock1"/>
    <dgm:cxn modelId="{414F4348-014B-4188-871E-A5EE9E3A7DBC}" type="presParOf" srcId="{4ED7C87A-F605-4BE8-B9BB-14B1E8B59478}" destId="{08D86988-1809-4521-9C11-AA4DD8A04140}" srcOrd="1" destOrd="0" presId="urn:microsoft.com/office/officeart/2024/3/layout/verticalVisualTextBlock1"/>
    <dgm:cxn modelId="{FAC41203-C525-4961-ABC6-F91451BB8FEE}" type="presParOf" srcId="{4ED7C87A-F605-4BE8-B9BB-14B1E8B59478}" destId="{0CB43D02-2AC0-44E4-A45A-18C2F9F5E12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97E4A5-AC75-4F2F-BD95-0897C94AA330}"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5FC7195-C208-4A4E-B345-59719B34A6B8}">
      <dgm:prSet/>
      <dgm:spPr/>
      <dgm:t>
        <a:bodyPr/>
        <a:lstStyle/>
        <a:p>
          <a:pPr>
            <a:lnSpc>
              <a:spcPct val="100000"/>
            </a:lnSpc>
            <a:defRPr b="1"/>
          </a:pPr>
          <a:r>
            <a:rPr lang="en-US"/>
            <a:t>Sentiment Analysis Limitations</a:t>
          </a:r>
        </a:p>
      </dgm:t>
    </dgm:pt>
    <dgm:pt modelId="{B7E37FDF-E1B2-45D0-9619-FBC3D71E2ED8}" type="parTrans" cxnId="{A11F0D60-E304-4A17-89DC-F43DCD4F9EA8}">
      <dgm:prSet/>
      <dgm:spPr/>
      <dgm:t>
        <a:bodyPr/>
        <a:lstStyle/>
        <a:p>
          <a:endParaRPr lang="en-US"/>
        </a:p>
      </dgm:t>
    </dgm:pt>
    <dgm:pt modelId="{05981A7C-7E65-47EA-AA4C-B5D6E9743993}" type="sibTrans" cxnId="{A11F0D60-E304-4A17-89DC-F43DCD4F9EA8}">
      <dgm:prSet/>
      <dgm:spPr/>
      <dgm:t>
        <a:bodyPr/>
        <a:lstStyle/>
        <a:p>
          <a:pPr>
            <a:lnSpc>
              <a:spcPct val="100000"/>
            </a:lnSpc>
            <a:defRPr b="1"/>
          </a:pPr>
          <a:endParaRPr lang="en-US"/>
        </a:p>
      </dgm:t>
    </dgm:pt>
    <dgm:pt modelId="{0A4091F5-580A-41A4-A383-41BD539FE2FA}">
      <dgm:prSet/>
      <dgm:spPr/>
      <dgm:t>
        <a:bodyPr/>
        <a:lstStyle/>
        <a:p>
          <a:pPr>
            <a:lnSpc>
              <a:spcPct val="100000"/>
            </a:lnSpc>
          </a:pPr>
          <a:r>
            <a:rPr lang="en-US"/>
            <a:t>Sentiment analysis detects emotional tone but cannot measure operational metrics directly. It should complement structured surveys, not replace them.</a:t>
          </a:r>
        </a:p>
      </dgm:t>
    </dgm:pt>
    <dgm:pt modelId="{6DAABFFB-5D55-478D-8BB7-8812CFC598E6}" type="parTrans" cxnId="{9EF40913-A1DB-490C-BFFE-83443DA14A10}">
      <dgm:prSet/>
      <dgm:spPr/>
      <dgm:t>
        <a:bodyPr/>
        <a:lstStyle/>
        <a:p>
          <a:endParaRPr lang="en-US"/>
        </a:p>
      </dgm:t>
    </dgm:pt>
    <dgm:pt modelId="{AFE2EBB9-961F-44C0-B68F-DC42C004999A}" type="sibTrans" cxnId="{9EF40913-A1DB-490C-BFFE-83443DA14A10}">
      <dgm:prSet/>
      <dgm:spPr/>
      <dgm:t>
        <a:bodyPr/>
        <a:lstStyle/>
        <a:p>
          <a:endParaRPr lang="en-US"/>
        </a:p>
      </dgm:t>
    </dgm:pt>
    <dgm:pt modelId="{7149B7D0-89A7-468A-A753-AB9CD76AE835}">
      <dgm:prSet/>
      <dgm:spPr/>
      <dgm:t>
        <a:bodyPr/>
        <a:lstStyle/>
        <a:p>
          <a:pPr>
            <a:lnSpc>
              <a:spcPct val="100000"/>
            </a:lnSpc>
            <a:defRPr b="1"/>
          </a:pPr>
          <a:r>
            <a:rPr lang="en-US"/>
            <a:t>Theme and Complaint Analysis</a:t>
          </a:r>
        </a:p>
      </dgm:t>
    </dgm:pt>
    <dgm:pt modelId="{B5340D17-B1B4-4B8D-9A08-03C5D499904D}" type="parTrans" cxnId="{6250BE14-EFCD-453A-906E-320A90A196E1}">
      <dgm:prSet/>
      <dgm:spPr/>
      <dgm:t>
        <a:bodyPr/>
        <a:lstStyle/>
        <a:p>
          <a:endParaRPr lang="en-US"/>
        </a:p>
      </dgm:t>
    </dgm:pt>
    <dgm:pt modelId="{C52FABB4-661F-4F34-8BAD-0ED98A5FDFB0}" type="sibTrans" cxnId="{6250BE14-EFCD-453A-906E-320A90A196E1}">
      <dgm:prSet/>
      <dgm:spPr/>
      <dgm:t>
        <a:bodyPr/>
        <a:lstStyle/>
        <a:p>
          <a:pPr>
            <a:lnSpc>
              <a:spcPct val="100000"/>
            </a:lnSpc>
            <a:defRPr b="1"/>
          </a:pPr>
          <a:endParaRPr lang="en-US"/>
        </a:p>
      </dgm:t>
    </dgm:pt>
    <dgm:pt modelId="{0FA6E8C2-88DB-40D0-8C18-5B1F656552D5}">
      <dgm:prSet/>
      <dgm:spPr/>
      <dgm:t>
        <a:bodyPr/>
        <a:lstStyle/>
        <a:p>
          <a:pPr>
            <a:lnSpc>
              <a:spcPct val="100000"/>
            </a:lnSpc>
          </a:pPr>
          <a:r>
            <a:rPr lang="en-US"/>
            <a:t>Theme analysis will identify main complaint drivers, providing deeper context beyond emotional tone alone.</a:t>
          </a:r>
        </a:p>
      </dgm:t>
    </dgm:pt>
    <dgm:pt modelId="{B6276926-B847-413A-B7B5-D2716DE52EAD}" type="parTrans" cxnId="{F5281C1B-1540-45F7-A63F-C13431B84FC5}">
      <dgm:prSet/>
      <dgm:spPr/>
      <dgm:t>
        <a:bodyPr/>
        <a:lstStyle/>
        <a:p>
          <a:endParaRPr lang="en-US"/>
        </a:p>
      </dgm:t>
    </dgm:pt>
    <dgm:pt modelId="{6B55400A-BB3F-439D-BEC1-DE9CCD80DF5B}" type="sibTrans" cxnId="{F5281C1B-1540-45F7-A63F-C13431B84FC5}">
      <dgm:prSet/>
      <dgm:spPr/>
      <dgm:t>
        <a:bodyPr/>
        <a:lstStyle/>
        <a:p>
          <a:endParaRPr lang="en-US"/>
        </a:p>
      </dgm:t>
    </dgm:pt>
    <dgm:pt modelId="{49EF2436-DFEE-45E8-86EA-5EA83722F2DA}">
      <dgm:prSet/>
      <dgm:spPr/>
      <dgm:t>
        <a:bodyPr/>
        <a:lstStyle/>
        <a:p>
          <a:pPr>
            <a:lnSpc>
              <a:spcPct val="100000"/>
            </a:lnSpc>
            <a:defRPr b="1"/>
          </a:pPr>
          <a:r>
            <a:rPr lang="en-US"/>
            <a:t>Future Integration Steps</a:t>
          </a:r>
        </a:p>
      </dgm:t>
    </dgm:pt>
    <dgm:pt modelId="{C72BB9E7-09BB-4083-8F26-AADF8296CFF1}" type="parTrans" cxnId="{B2D63B02-9E0B-49E9-98EA-4829269EB137}">
      <dgm:prSet/>
      <dgm:spPr/>
      <dgm:t>
        <a:bodyPr/>
        <a:lstStyle/>
        <a:p>
          <a:endParaRPr lang="en-US"/>
        </a:p>
      </dgm:t>
    </dgm:pt>
    <dgm:pt modelId="{1D3BE9F4-934E-4113-A87C-3E93F619F70A}" type="sibTrans" cxnId="{B2D63B02-9E0B-49E9-98EA-4829269EB137}">
      <dgm:prSet/>
      <dgm:spPr/>
      <dgm:t>
        <a:bodyPr/>
        <a:lstStyle/>
        <a:p>
          <a:endParaRPr lang="en-US"/>
        </a:p>
      </dgm:t>
    </dgm:pt>
    <dgm:pt modelId="{DD59374F-CFAA-4153-B786-A8C402734F04}">
      <dgm:prSet/>
      <dgm:spPr/>
      <dgm:t>
        <a:bodyPr/>
        <a:lstStyle/>
        <a:p>
          <a:pPr>
            <a:lnSpc>
              <a:spcPct val="100000"/>
            </a:lnSpc>
          </a:pPr>
          <a:r>
            <a:rPr lang="en-US"/>
            <a:t>Sentiment data will be segmented by experience area and linked to operational KPIs for targeted improvements.</a:t>
          </a:r>
        </a:p>
      </dgm:t>
    </dgm:pt>
    <dgm:pt modelId="{95764AD3-9ADD-404F-866C-24698095D8D8}" type="parTrans" cxnId="{9A6F516E-B316-4CF2-9F9A-1934D5CB0011}">
      <dgm:prSet/>
      <dgm:spPr/>
      <dgm:t>
        <a:bodyPr/>
        <a:lstStyle/>
        <a:p>
          <a:endParaRPr lang="en-US"/>
        </a:p>
      </dgm:t>
    </dgm:pt>
    <dgm:pt modelId="{16795EDC-E099-426B-BE33-BEA15482FD22}" type="sibTrans" cxnId="{9A6F516E-B316-4CF2-9F9A-1934D5CB0011}">
      <dgm:prSet/>
      <dgm:spPr/>
      <dgm:t>
        <a:bodyPr/>
        <a:lstStyle/>
        <a:p>
          <a:endParaRPr lang="en-US"/>
        </a:p>
      </dgm:t>
    </dgm:pt>
    <dgm:pt modelId="{784D1D2C-D020-4FFF-87AF-2BD0AA6D6FD8}" type="pres">
      <dgm:prSet presAssocID="{CB97E4A5-AC75-4F2F-BD95-0897C94AA330}" presName="Root" presStyleCnt="0">
        <dgm:presLayoutVars>
          <dgm:dir/>
          <dgm:resizeHandles val="exact"/>
        </dgm:presLayoutVars>
      </dgm:prSet>
      <dgm:spPr/>
    </dgm:pt>
    <dgm:pt modelId="{9F3FC3B0-45AC-4470-932B-4983E835D057}" type="pres">
      <dgm:prSet presAssocID="{95FC7195-C208-4A4E-B345-59719B34A6B8}" presName="Composite" presStyleCnt="0"/>
      <dgm:spPr/>
    </dgm:pt>
    <dgm:pt modelId="{0A418A67-95DF-4D84-AED4-C2F35D037E7B}" type="pres">
      <dgm:prSet presAssocID="{95FC7195-C208-4A4E-B345-59719B34A6B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357" r="15638" b="-7"/>
          <a:stretch/>
        </a:blipFill>
      </dgm:spPr>
      <dgm:extLst>
        <a:ext uri="{E40237B7-FDA0-4F09-8148-C483321AD2D9}">
          <dgm14:cNvPr xmlns:dgm14="http://schemas.microsoft.com/office/drawing/2010/diagram" id="0" name="" descr="Customer satisfaction questionnaire form, pencil and paper clip."/>
        </a:ext>
      </dgm:extLst>
    </dgm:pt>
    <dgm:pt modelId="{AF14969F-EBAE-46B5-9BD7-F7785196D334}" type="pres">
      <dgm:prSet presAssocID="{95FC7195-C208-4A4E-B345-59719B34A6B8}" presName="Subtitle" presStyleLbl="revTx" presStyleIdx="0" presStyleCnt="6">
        <dgm:presLayoutVars>
          <dgm:chMax val="0"/>
          <dgm:bulletEnabled/>
        </dgm:presLayoutVars>
      </dgm:prSet>
      <dgm:spPr/>
    </dgm:pt>
    <dgm:pt modelId="{FB0D3827-1DF6-4CBC-908C-40A03A090CF3}" type="pres">
      <dgm:prSet presAssocID="{95FC7195-C208-4A4E-B345-59719B34A6B8}" presName="Description" presStyleLbl="revTx" presStyleIdx="1" presStyleCnt="6">
        <dgm:presLayoutVars>
          <dgm:bulletEnabled/>
        </dgm:presLayoutVars>
      </dgm:prSet>
      <dgm:spPr/>
    </dgm:pt>
    <dgm:pt modelId="{4556E62C-BD60-4757-82C8-C15E16BB8828}" type="pres">
      <dgm:prSet presAssocID="{05981A7C-7E65-47EA-AA4C-B5D6E9743993}" presName="sibTrans" presStyleLbl="sibTrans2D1" presStyleIdx="0" presStyleCnt="0"/>
      <dgm:spPr/>
    </dgm:pt>
    <dgm:pt modelId="{C211E47E-4601-41EE-B5F4-8B8380396409}" type="pres">
      <dgm:prSet presAssocID="{7149B7D0-89A7-468A-A753-AB9CD76AE835}" presName="Composite" presStyleCnt="0"/>
      <dgm:spPr/>
    </dgm:pt>
    <dgm:pt modelId="{ECC0E45C-8A9E-4E07-BEC0-9169B9D6B821}" type="pres">
      <dgm:prSet presAssocID="{7149B7D0-89A7-468A-A753-AB9CD76AE83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241" r="15011" b="4"/>
          <a:stretch/>
        </a:blipFill>
      </dgm:spPr>
      <dgm:extLst>
        <a:ext uri="{E40237B7-FDA0-4F09-8148-C483321AD2D9}">
          <dgm14:cNvPr xmlns:dgm14="http://schemas.microsoft.com/office/drawing/2010/diagram" id="0" name="" descr="Customer satisfaction survey feedback"/>
        </a:ext>
      </dgm:extLst>
    </dgm:pt>
    <dgm:pt modelId="{F06C1E06-BFBE-4026-8DC0-153AA500F860}" type="pres">
      <dgm:prSet presAssocID="{7149B7D0-89A7-468A-A753-AB9CD76AE835}" presName="Subtitle" presStyleLbl="revTx" presStyleIdx="2" presStyleCnt="6">
        <dgm:presLayoutVars>
          <dgm:chMax val="0"/>
          <dgm:bulletEnabled/>
        </dgm:presLayoutVars>
      </dgm:prSet>
      <dgm:spPr/>
    </dgm:pt>
    <dgm:pt modelId="{A51D8DEF-B016-4775-8FDF-4ED64ADE5BFA}" type="pres">
      <dgm:prSet presAssocID="{7149B7D0-89A7-468A-A753-AB9CD76AE835}" presName="Description" presStyleLbl="revTx" presStyleIdx="3" presStyleCnt="6">
        <dgm:presLayoutVars>
          <dgm:bulletEnabled/>
        </dgm:presLayoutVars>
      </dgm:prSet>
      <dgm:spPr/>
    </dgm:pt>
    <dgm:pt modelId="{8166BD38-A894-410F-B598-E718B9411E79}" type="pres">
      <dgm:prSet presAssocID="{C52FABB4-661F-4F34-8BAD-0ED98A5FDFB0}" presName="sibTrans" presStyleLbl="sibTrans2D1" presStyleIdx="0" presStyleCnt="0"/>
      <dgm:spPr/>
    </dgm:pt>
    <dgm:pt modelId="{C14B2666-CF1B-4C58-99AD-620FD26CF2B2}" type="pres">
      <dgm:prSet presAssocID="{49EF2436-DFEE-45E8-86EA-5EA83722F2DA}" presName="Composite" presStyleCnt="0"/>
      <dgm:spPr/>
    </dgm:pt>
    <dgm:pt modelId="{C6A3CCA7-7AE2-42AC-9525-E57EB0C95AF5}" type="pres">
      <dgm:prSet presAssocID="{49EF2436-DFEE-45E8-86EA-5EA83722F2D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50" r="3" b="4"/>
          <a:stretch/>
        </a:blipFill>
      </dgm:spPr>
      <dgm:extLst>
        <a:ext uri="{E40237B7-FDA0-4F09-8148-C483321AD2D9}">
          <dgm14:cNvPr xmlns:dgm14="http://schemas.microsoft.com/office/drawing/2010/diagram" id="0" name="" descr="White arrows going to the red target"/>
        </a:ext>
      </dgm:extLst>
    </dgm:pt>
    <dgm:pt modelId="{FC59611D-8D74-4DC8-91BD-843E051AD644}" type="pres">
      <dgm:prSet presAssocID="{49EF2436-DFEE-45E8-86EA-5EA83722F2DA}" presName="Subtitle" presStyleLbl="revTx" presStyleIdx="4" presStyleCnt="6">
        <dgm:presLayoutVars>
          <dgm:chMax val="0"/>
          <dgm:bulletEnabled/>
        </dgm:presLayoutVars>
      </dgm:prSet>
      <dgm:spPr/>
    </dgm:pt>
    <dgm:pt modelId="{45E89F9A-4650-4750-929E-31908E691557}" type="pres">
      <dgm:prSet presAssocID="{49EF2436-DFEE-45E8-86EA-5EA83722F2DA}" presName="Description" presStyleLbl="revTx" presStyleIdx="5" presStyleCnt="6">
        <dgm:presLayoutVars>
          <dgm:bulletEnabled/>
        </dgm:presLayoutVars>
      </dgm:prSet>
      <dgm:spPr/>
    </dgm:pt>
  </dgm:ptLst>
  <dgm:cxnLst>
    <dgm:cxn modelId="{B2D63B02-9E0B-49E9-98EA-4829269EB137}" srcId="{CB97E4A5-AC75-4F2F-BD95-0897C94AA330}" destId="{49EF2436-DFEE-45E8-86EA-5EA83722F2DA}" srcOrd="2" destOrd="0" parTransId="{C72BB9E7-09BB-4083-8F26-AADF8296CFF1}" sibTransId="{1D3BE9F4-934E-4113-A87C-3E93F619F70A}"/>
    <dgm:cxn modelId="{9EF40913-A1DB-490C-BFFE-83443DA14A10}" srcId="{95FC7195-C208-4A4E-B345-59719B34A6B8}" destId="{0A4091F5-580A-41A4-A383-41BD539FE2FA}" srcOrd="0" destOrd="0" parTransId="{6DAABFFB-5D55-478D-8BB7-8812CFC598E6}" sibTransId="{AFE2EBB9-961F-44C0-B68F-DC42C004999A}"/>
    <dgm:cxn modelId="{6250BE14-EFCD-453A-906E-320A90A196E1}" srcId="{CB97E4A5-AC75-4F2F-BD95-0897C94AA330}" destId="{7149B7D0-89A7-468A-A753-AB9CD76AE835}" srcOrd="1" destOrd="0" parTransId="{B5340D17-B1B4-4B8D-9A08-03C5D499904D}" sibTransId="{C52FABB4-661F-4F34-8BAD-0ED98A5FDFB0}"/>
    <dgm:cxn modelId="{39DA8E18-D2C3-425D-9412-9572524F0FDA}" type="presOf" srcId="{7149B7D0-89A7-468A-A753-AB9CD76AE835}" destId="{F06C1E06-BFBE-4026-8DC0-153AA500F860}" srcOrd="0" destOrd="0" presId="urn:microsoft.com/office/officeart/2024/3/layout/verticalVisualTextBlock1"/>
    <dgm:cxn modelId="{F5281C1B-1540-45F7-A63F-C13431B84FC5}" srcId="{7149B7D0-89A7-468A-A753-AB9CD76AE835}" destId="{0FA6E8C2-88DB-40D0-8C18-5B1F656552D5}" srcOrd="0" destOrd="0" parTransId="{B6276926-B847-413A-B7B5-D2716DE52EAD}" sibTransId="{6B55400A-BB3F-439D-BEC1-DE9CCD80DF5B}"/>
    <dgm:cxn modelId="{4FBC072C-3288-474C-9356-9CFA8FBEA0FA}" type="presOf" srcId="{49EF2436-DFEE-45E8-86EA-5EA83722F2DA}" destId="{FC59611D-8D74-4DC8-91BD-843E051AD644}" srcOrd="0" destOrd="0" presId="urn:microsoft.com/office/officeart/2024/3/layout/verticalVisualTextBlock1"/>
    <dgm:cxn modelId="{18A12632-C0D3-4B88-BCE5-81373AD0366B}" type="presOf" srcId="{DD59374F-CFAA-4153-B786-A8C402734F04}" destId="{45E89F9A-4650-4750-929E-31908E691557}" srcOrd="0" destOrd="0" presId="urn:microsoft.com/office/officeart/2024/3/layout/verticalVisualTextBlock1"/>
    <dgm:cxn modelId="{A11F0D60-E304-4A17-89DC-F43DCD4F9EA8}" srcId="{CB97E4A5-AC75-4F2F-BD95-0897C94AA330}" destId="{95FC7195-C208-4A4E-B345-59719B34A6B8}" srcOrd="0" destOrd="0" parTransId="{B7E37FDF-E1B2-45D0-9619-FBC3D71E2ED8}" sibTransId="{05981A7C-7E65-47EA-AA4C-B5D6E9743993}"/>
    <dgm:cxn modelId="{10F7066C-4D77-4958-B9B8-2AC19155BBB0}" type="presOf" srcId="{95FC7195-C208-4A4E-B345-59719B34A6B8}" destId="{AF14969F-EBAE-46B5-9BD7-F7785196D334}" srcOrd="0" destOrd="0" presId="urn:microsoft.com/office/officeart/2024/3/layout/verticalVisualTextBlock1"/>
    <dgm:cxn modelId="{00A6524C-AC3C-4E9B-B736-93AB38C0B40F}" type="presOf" srcId="{05981A7C-7E65-47EA-AA4C-B5D6E9743993}" destId="{4556E62C-BD60-4757-82C8-C15E16BB8828}" srcOrd="0" destOrd="0" presId="urn:microsoft.com/office/officeart/2024/3/layout/verticalVisualTextBlock1"/>
    <dgm:cxn modelId="{9A6F516E-B316-4CF2-9F9A-1934D5CB0011}" srcId="{49EF2436-DFEE-45E8-86EA-5EA83722F2DA}" destId="{DD59374F-CFAA-4153-B786-A8C402734F04}" srcOrd="0" destOrd="0" parTransId="{95764AD3-9ADD-404F-866C-24698095D8D8}" sibTransId="{16795EDC-E099-426B-BE33-BEA15482FD22}"/>
    <dgm:cxn modelId="{D026BD4F-8D3A-498B-B7DC-2D63A39615A5}" type="presOf" srcId="{0FA6E8C2-88DB-40D0-8C18-5B1F656552D5}" destId="{A51D8DEF-B016-4775-8FDF-4ED64ADE5BFA}" srcOrd="0" destOrd="0" presId="urn:microsoft.com/office/officeart/2024/3/layout/verticalVisualTextBlock1"/>
    <dgm:cxn modelId="{109A18A1-FD17-47ED-9DB7-F35373410D36}" type="presOf" srcId="{C52FABB4-661F-4F34-8BAD-0ED98A5FDFB0}" destId="{8166BD38-A894-410F-B598-E718B9411E79}" srcOrd="0" destOrd="0" presId="urn:microsoft.com/office/officeart/2024/3/layout/verticalVisualTextBlock1"/>
    <dgm:cxn modelId="{DF762CD7-299F-4E6E-BCBB-1D56FFCDD8A9}" type="presOf" srcId="{CB97E4A5-AC75-4F2F-BD95-0897C94AA330}" destId="{784D1D2C-D020-4FFF-87AF-2BD0AA6D6FD8}" srcOrd="0" destOrd="0" presId="urn:microsoft.com/office/officeart/2024/3/layout/verticalVisualTextBlock1"/>
    <dgm:cxn modelId="{9C4119FB-5995-40C8-8A9C-50792D2BA1C6}" type="presOf" srcId="{0A4091F5-580A-41A4-A383-41BD539FE2FA}" destId="{FB0D3827-1DF6-4CBC-908C-40A03A090CF3}" srcOrd="0" destOrd="0" presId="urn:microsoft.com/office/officeart/2024/3/layout/verticalVisualTextBlock1"/>
    <dgm:cxn modelId="{F0933B44-24E5-4439-BB0E-D1102B3BF7C0}" type="presParOf" srcId="{784D1D2C-D020-4FFF-87AF-2BD0AA6D6FD8}" destId="{9F3FC3B0-45AC-4470-932B-4983E835D057}" srcOrd="0" destOrd="0" presId="urn:microsoft.com/office/officeart/2024/3/layout/verticalVisualTextBlock1"/>
    <dgm:cxn modelId="{A040507B-8189-4EC9-B402-03DFF465F395}" type="presParOf" srcId="{9F3FC3B0-45AC-4470-932B-4983E835D057}" destId="{0A418A67-95DF-4D84-AED4-C2F35D037E7B}" srcOrd="0" destOrd="0" presId="urn:microsoft.com/office/officeart/2024/3/layout/verticalVisualTextBlock1"/>
    <dgm:cxn modelId="{9FA2E7EB-3BAA-484A-9E52-8C37A37F3306}" type="presParOf" srcId="{9F3FC3B0-45AC-4470-932B-4983E835D057}" destId="{AF14969F-EBAE-46B5-9BD7-F7785196D334}" srcOrd="1" destOrd="0" presId="urn:microsoft.com/office/officeart/2024/3/layout/verticalVisualTextBlock1"/>
    <dgm:cxn modelId="{F08FF0DC-19A3-4F3C-B5C5-D5E7672FBC88}" type="presParOf" srcId="{9F3FC3B0-45AC-4470-932B-4983E835D057}" destId="{FB0D3827-1DF6-4CBC-908C-40A03A090CF3}" srcOrd="2" destOrd="0" presId="urn:microsoft.com/office/officeart/2024/3/layout/verticalVisualTextBlock1"/>
    <dgm:cxn modelId="{2C1435DC-9604-4EE6-8A03-EDD9B280EDA8}" type="presParOf" srcId="{784D1D2C-D020-4FFF-87AF-2BD0AA6D6FD8}" destId="{4556E62C-BD60-4757-82C8-C15E16BB8828}" srcOrd="1" destOrd="0" presId="urn:microsoft.com/office/officeart/2024/3/layout/verticalVisualTextBlock1"/>
    <dgm:cxn modelId="{7CF7F3C8-65D4-41F2-93DB-67E8DBDB4DC2}" type="presParOf" srcId="{784D1D2C-D020-4FFF-87AF-2BD0AA6D6FD8}" destId="{C211E47E-4601-41EE-B5F4-8B8380396409}" srcOrd="2" destOrd="0" presId="urn:microsoft.com/office/officeart/2024/3/layout/verticalVisualTextBlock1"/>
    <dgm:cxn modelId="{8BC82557-1314-4B1E-8621-C74CC5348306}" type="presParOf" srcId="{C211E47E-4601-41EE-B5F4-8B8380396409}" destId="{ECC0E45C-8A9E-4E07-BEC0-9169B9D6B821}" srcOrd="0" destOrd="0" presId="urn:microsoft.com/office/officeart/2024/3/layout/verticalVisualTextBlock1"/>
    <dgm:cxn modelId="{2D728CC6-1F96-47C5-A413-AACA0D6FA280}" type="presParOf" srcId="{C211E47E-4601-41EE-B5F4-8B8380396409}" destId="{F06C1E06-BFBE-4026-8DC0-153AA500F860}" srcOrd="1" destOrd="0" presId="urn:microsoft.com/office/officeart/2024/3/layout/verticalVisualTextBlock1"/>
    <dgm:cxn modelId="{0541A64D-B1BA-40BA-ACB9-C306954B15CE}" type="presParOf" srcId="{C211E47E-4601-41EE-B5F4-8B8380396409}" destId="{A51D8DEF-B016-4775-8FDF-4ED64ADE5BFA}" srcOrd="2" destOrd="0" presId="urn:microsoft.com/office/officeart/2024/3/layout/verticalVisualTextBlock1"/>
    <dgm:cxn modelId="{ABB24BF4-0E4A-40DA-B5E2-F39BB737CA14}" type="presParOf" srcId="{784D1D2C-D020-4FFF-87AF-2BD0AA6D6FD8}" destId="{8166BD38-A894-410F-B598-E718B9411E79}" srcOrd="3" destOrd="0" presId="urn:microsoft.com/office/officeart/2024/3/layout/verticalVisualTextBlock1"/>
    <dgm:cxn modelId="{A1AD538F-A319-485E-85DB-FCCE45ADB1FF}" type="presParOf" srcId="{784D1D2C-D020-4FFF-87AF-2BD0AA6D6FD8}" destId="{C14B2666-CF1B-4C58-99AD-620FD26CF2B2}" srcOrd="4" destOrd="0" presId="urn:microsoft.com/office/officeart/2024/3/layout/verticalVisualTextBlock1"/>
    <dgm:cxn modelId="{F1D211D4-8389-4A39-A956-7EED7C2EC823}" type="presParOf" srcId="{C14B2666-CF1B-4C58-99AD-620FD26CF2B2}" destId="{C6A3CCA7-7AE2-42AC-9525-E57EB0C95AF5}" srcOrd="0" destOrd="0" presId="urn:microsoft.com/office/officeart/2024/3/layout/verticalVisualTextBlock1"/>
    <dgm:cxn modelId="{B2EBA038-3F8B-4114-9F4E-62573B5D2D48}" type="presParOf" srcId="{C14B2666-CF1B-4C58-99AD-620FD26CF2B2}" destId="{FC59611D-8D74-4DC8-91BD-843E051AD644}" srcOrd="1" destOrd="0" presId="urn:microsoft.com/office/officeart/2024/3/layout/verticalVisualTextBlock1"/>
    <dgm:cxn modelId="{AE3F23C8-E56F-4426-B1B4-8FBAB0D57FDE}" type="presParOf" srcId="{C14B2666-CF1B-4C58-99AD-620FD26CF2B2}" destId="{45E89F9A-4650-4750-929E-31908E69155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77ACC8-A413-4FB0-831F-D218DDABC3C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989B21C-B99F-42D3-84C3-FCE5E1343FA8}">
      <dgm:prSet/>
      <dgm:spPr/>
      <dgm:t>
        <a:bodyPr/>
        <a:lstStyle/>
        <a:p>
          <a:pPr>
            <a:lnSpc>
              <a:spcPct val="100000"/>
            </a:lnSpc>
            <a:defRPr b="1"/>
          </a:pPr>
          <a:r>
            <a:rPr lang="en-US"/>
            <a:t>Sentiment Analysis Benefits</a:t>
          </a:r>
        </a:p>
      </dgm:t>
    </dgm:pt>
    <dgm:pt modelId="{C80F0056-AF36-4FF5-BDD8-9DD560994163}" type="parTrans" cxnId="{B1DF67F9-9868-437A-A6DB-7C6234629E48}">
      <dgm:prSet/>
      <dgm:spPr/>
      <dgm:t>
        <a:bodyPr/>
        <a:lstStyle/>
        <a:p>
          <a:endParaRPr lang="en-US"/>
        </a:p>
      </dgm:t>
    </dgm:pt>
    <dgm:pt modelId="{8E24B3D6-071F-46DB-8F9B-F5CC3AC1FB0F}" type="sibTrans" cxnId="{B1DF67F9-9868-437A-A6DB-7C6234629E48}">
      <dgm:prSet/>
      <dgm:spPr/>
      <dgm:t>
        <a:bodyPr/>
        <a:lstStyle/>
        <a:p>
          <a:pPr>
            <a:lnSpc>
              <a:spcPct val="100000"/>
            </a:lnSpc>
            <a:defRPr b="1"/>
          </a:pPr>
          <a:endParaRPr lang="en-US"/>
        </a:p>
      </dgm:t>
    </dgm:pt>
    <dgm:pt modelId="{175DD27D-1AB0-4A11-AA6C-BD5FF9732670}">
      <dgm:prSet/>
      <dgm:spPr/>
      <dgm:t>
        <a:bodyPr/>
        <a:lstStyle/>
        <a:p>
          <a:pPr>
            <a:lnSpc>
              <a:spcPct val="100000"/>
            </a:lnSpc>
          </a:pPr>
          <a:r>
            <a:rPr lang="en-US"/>
            <a:t>Analyzing guest feedback reveals valuable insights to enhance guest experiences and service quality.</a:t>
          </a:r>
        </a:p>
      </dgm:t>
    </dgm:pt>
    <dgm:pt modelId="{88F478E0-16D9-4FF8-AFD8-A0B29924157E}" type="parTrans" cxnId="{DA232914-877C-4989-8A7C-89B3CE02216A}">
      <dgm:prSet/>
      <dgm:spPr/>
      <dgm:t>
        <a:bodyPr/>
        <a:lstStyle/>
        <a:p>
          <a:endParaRPr lang="en-US"/>
        </a:p>
      </dgm:t>
    </dgm:pt>
    <dgm:pt modelId="{14DDE3BE-9305-4CE2-A5AA-D016C50C7ADD}" type="sibTrans" cxnId="{DA232914-877C-4989-8A7C-89B3CE02216A}">
      <dgm:prSet/>
      <dgm:spPr/>
      <dgm:t>
        <a:bodyPr/>
        <a:lstStyle/>
        <a:p>
          <a:endParaRPr lang="en-US"/>
        </a:p>
      </dgm:t>
    </dgm:pt>
    <dgm:pt modelId="{0D3F45E0-8D31-432D-956C-0744396053AE}">
      <dgm:prSet/>
      <dgm:spPr/>
      <dgm:t>
        <a:bodyPr/>
        <a:lstStyle/>
        <a:p>
          <a:pPr>
            <a:lnSpc>
              <a:spcPct val="100000"/>
            </a:lnSpc>
            <a:defRPr b="1"/>
          </a:pPr>
          <a:r>
            <a:rPr lang="en-US"/>
            <a:t>Leadership Decision Support</a:t>
          </a:r>
        </a:p>
      </dgm:t>
    </dgm:pt>
    <dgm:pt modelId="{883F177B-5AB1-42C0-9042-813CCF2A0C33}" type="parTrans" cxnId="{BB623F9A-40CF-462D-B169-F7702A858CDB}">
      <dgm:prSet/>
      <dgm:spPr/>
      <dgm:t>
        <a:bodyPr/>
        <a:lstStyle/>
        <a:p>
          <a:endParaRPr lang="en-US"/>
        </a:p>
      </dgm:t>
    </dgm:pt>
    <dgm:pt modelId="{28BD0DF1-F1A6-40C6-B4D8-294A8D25E05D}" type="sibTrans" cxnId="{BB623F9A-40CF-462D-B169-F7702A858CDB}">
      <dgm:prSet/>
      <dgm:spPr/>
      <dgm:t>
        <a:bodyPr/>
        <a:lstStyle/>
        <a:p>
          <a:pPr>
            <a:lnSpc>
              <a:spcPct val="100000"/>
            </a:lnSpc>
            <a:defRPr b="1"/>
          </a:pPr>
          <a:endParaRPr lang="en-US"/>
        </a:p>
      </dgm:t>
    </dgm:pt>
    <dgm:pt modelId="{11FDC903-58C0-4175-AA4B-BF40CE358123}">
      <dgm:prSet/>
      <dgm:spPr/>
      <dgm:t>
        <a:bodyPr/>
        <a:lstStyle/>
        <a:p>
          <a:pPr>
            <a:lnSpc>
              <a:spcPct val="100000"/>
            </a:lnSpc>
          </a:pPr>
          <a:r>
            <a:rPr lang="en-US"/>
            <a:t>Data-driven insights empower leaders to make informed decisions for cruise operations and guest satisfaction.</a:t>
          </a:r>
        </a:p>
      </dgm:t>
    </dgm:pt>
    <dgm:pt modelId="{E4F618E9-D6E7-4449-B37C-56D21DE84688}" type="parTrans" cxnId="{0C0F5F9D-39D7-4FD3-857F-E7D71679FEC6}">
      <dgm:prSet/>
      <dgm:spPr/>
      <dgm:t>
        <a:bodyPr/>
        <a:lstStyle/>
        <a:p>
          <a:endParaRPr lang="en-US"/>
        </a:p>
      </dgm:t>
    </dgm:pt>
    <dgm:pt modelId="{A5F5982F-2D9D-490C-B4AA-516A2A90B231}" type="sibTrans" cxnId="{0C0F5F9D-39D7-4FD3-857F-E7D71679FEC6}">
      <dgm:prSet/>
      <dgm:spPr/>
      <dgm:t>
        <a:bodyPr/>
        <a:lstStyle/>
        <a:p>
          <a:endParaRPr lang="en-US"/>
        </a:p>
      </dgm:t>
    </dgm:pt>
    <dgm:pt modelId="{06667202-7FBD-4DDC-B563-D2D4B0F276EE}">
      <dgm:prSet/>
      <dgm:spPr/>
      <dgm:t>
        <a:bodyPr/>
        <a:lstStyle/>
        <a:p>
          <a:pPr>
            <a:lnSpc>
              <a:spcPct val="100000"/>
            </a:lnSpc>
            <a:defRPr b="1"/>
          </a:pPr>
          <a:r>
            <a:rPr lang="en-US"/>
            <a:t>Operational Excellence</a:t>
          </a:r>
        </a:p>
      </dgm:t>
    </dgm:pt>
    <dgm:pt modelId="{16D7BB03-4B6F-44EC-B832-1C72549E9A36}" type="parTrans" cxnId="{AA22F418-8BB7-40D6-BD49-CC641D734B78}">
      <dgm:prSet/>
      <dgm:spPr/>
      <dgm:t>
        <a:bodyPr/>
        <a:lstStyle/>
        <a:p>
          <a:endParaRPr lang="en-US"/>
        </a:p>
      </dgm:t>
    </dgm:pt>
    <dgm:pt modelId="{BF6F1384-0323-4576-B773-938E7571BFD8}" type="sibTrans" cxnId="{AA22F418-8BB7-40D6-BD49-CC641D734B78}">
      <dgm:prSet/>
      <dgm:spPr/>
      <dgm:t>
        <a:bodyPr/>
        <a:lstStyle/>
        <a:p>
          <a:endParaRPr lang="en-US"/>
        </a:p>
      </dgm:t>
    </dgm:pt>
    <dgm:pt modelId="{16813068-4DD1-4EEF-B6C6-8AD5866F7910}">
      <dgm:prSet/>
      <dgm:spPr/>
      <dgm:t>
        <a:bodyPr/>
        <a:lstStyle/>
        <a:p>
          <a:pPr>
            <a:lnSpc>
              <a:spcPct val="100000"/>
            </a:lnSpc>
          </a:pPr>
          <a:r>
            <a:rPr lang="en-US"/>
            <a:t>Ongoing use of sentiment analysis ensures continuous improvement and strengthens customer loyalty.</a:t>
          </a:r>
        </a:p>
      </dgm:t>
    </dgm:pt>
    <dgm:pt modelId="{F45CF87F-C687-44C3-AF2C-12B1747CF85D}" type="parTrans" cxnId="{155C8A54-B311-407C-911E-9F36C3500CA5}">
      <dgm:prSet/>
      <dgm:spPr/>
      <dgm:t>
        <a:bodyPr/>
        <a:lstStyle/>
        <a:p>
          <a:endParaRPr lang="en-US"/>
        </a:p>
      </dgm:t>
    </dgm:pt>
    <dgm:pt modelId="{FB9304B3-7E76-420C-A5C7-6A3BA5E94156}" type="sibTrans" cxnId="{155C8A54-B311-407C-911E-9F36C3500CA5}">
      <dgm:prSet/>
      <dgm:spPr/>
      <dgm:t>
        <a:bodyPr/>
        <a:lstStyle/>
        <a:p>
          <a:endParaRPr lang="en-US"/>
        </a:p>
      </dgm:t>
    </dgm:pt>
    <dgm:pt modelId="{4CABF792-ED74-4452-8783-9DAD110669F1}" type="pres">
      <dgm:prSet presAssocID="{6377ACC8-A413-4FB0-831F-D218DDABC3C9}" presName="Name0" presStyleCnt="0">
        <dgm:presLayoutVars>
          <dgm:dir/>
          <dgm:resizeHandles val="exact"/>
        </dgm:presLayoutVars>
      </dgm:prSet>
      <dgm:spPr/>
    </dgm:pt>
    <dgm:pt modelId="{F97B375C-C7B4-4C17-B5BB-D948FE4C65F7}" type="pres">
      <dgm:prSet presAssocID="{E989B21C-B99F-42D3-84C3-FCE5E1343FA8}" presName="compNode" presStyleCnt="0"/>
      <dgm:spPr/>
    </dgm:pt>
    <dgm:pt modelId="{49F6218A-E3F4-4C80-A38B-8F0F9E4AC2E8}" type="pres">
      <dgm:prSet presAssocID="{E989B21C-B99F-42D3-84C3-FCE5E1343FA8}" presName="pictRect" presStyleLbl="revTx" presStyleIdx="0" presStyleCnt="6">
        <dgm:presLayoutVars>
          <dgm:chMax val="0"/>
          <dgm:bulletEnabled/>
        </dgm:presLayoutVars>
      </dgm:prSet>
      <dgm:spPr/>
    </dgm:pt>
    <dgm:pt modelId="{26FDA656-3164-404C-B557-4825AC52F498}" type="pres">
      <dgm:prSet presAssocID="{E989B21C-B99F-42D3-84C3-FCE5E1343FA8}" presName="textRect" presStyleLbl="revTx" presStyleIdx="1" presStyleCnt="6">
        <dgm:presLayoutVars>
          <dgm:bulletEnabled/>
        </dgm:presLayoutVars>
      </dgm:prSet>
      <dgm:spPr/>
    </dgm:pt>
    <dgm:pt modelId="{A7FE8ACC-9755-4972-B2BD-C80D1CF89E98}" type="pres">
      <dgm:prSet presAssocID="{8E24B3D6-071F-46DB-8F9B-F5CC3AC1FB0F}" presName="sibTrans" presStyleLbl="sibTrans2D1" presStyleIdx="0" presStyleCnt="0"/>
      <dgm:spPr/>
    </dgm:pt>
    <dgm:pt modelId="{C2591AAD-20F6-4B43-ADC8-2053FA8F5E6E}" type="pres">
      <dgm:prSet presAssocID="{0D3F45E0-8D31-432D-956C-0744396053AE}" presName="compNode" presStyleCnt="0"/>
      <dgm:spPr/>
    </dgm:pt>
    <dgm:pt modelId="{0ECA6FE0-F2FC-453C-B923-FDB4DC0A5007}" type="pres">
      <dgm:prSet presAssocID="{0D3F45E0-8D31-432D-956C-0744396053AE}" presName="pictRect" presStyleLbl="revTx" presStyleIdx="2" presStyleCnt="6">
        <dgm:presLayoutVars>
          <dgm:chMax val="0"/>
          <dgm:bulletEnabled/>
        </dgm:presLayoutVars>
      </dgm:prSet>
      <dgm:spPr/>
    </dgm:pt>
    <dgm:pt modelId="{38A74BE4-2532-4A96-992F-70FDFE9A3AD2}" type="pres">
      <dgm:prSet presAssocID="{0D3F45E0-8D31-432D-956C-0744396053AE}" presName="textRect" presStyleLbl="revTx" presStyleIdx="3" presStyleCnt="6">
        <dgm:presLayoutVars>
          <dgm:bulletEnabled/>
        </dgm:presLayoutVars>
      </dgm:prSet>
      <dgm:spPr/>
    </dgm:pt>
    <dgm:pt modelId="{67BF8F2E-7CDA-4F6B-9522-D9A18103AC46}" type="pres">
      <dgm:prSet presAssocID="{28BD0DF1-F1A6-40C6-B4D8-294A8D25E05D}" presName="sibTrans" presStyleLbl="sibTrans2D1" presStyleIdx="0" presStyleCnt="0"/>
      <dgm:spPr/>
    </dgm:pt>
    <dgm:pt modelId="{1BFB4B7F-3C2D-4E2D-9A58-8224CF5F3FC8}" type="pres">
      <dgm:prSet presAssocID="{06667202-7FBD-4DDC-B563-D2D4B0F276EE}" presName="compNode" presStyleCnt="0"/>
      <dgm:spPr/>
    </dgm:pt>
    <dgm:pt modelId="{69A90725-262E-4886-9CF6-DD56F72E847F}" type="pres">
      <dgm:prSet presAssocID="{06667202-7FBD-4DDC-B563-D2D4B0F276EE}" presName="pictRect" presStyleLbl="revTx" presStyleIdx="4" presStyleCnt="6">
        <dgm:presLayoutVars>
          <dgm:chMax val="0"/>
          <dgm:bulletEnabled/>
        </dgm:presLayoutVars>
      </dgm:prSet>
      <dgm:spPr/>
    </dgm:pt>
    <dgm:pt modelId="{1DB23599-8756-4C63-AE0A-B52530DDADED}" type="pres">
      <dgm:prSet presAssocID="{06667202-7FBD-4DDC-B563-D2D4B0F276EE}" presName="textRect" presStyleLbl="revTx" presStyleIdx="5" presStyleCnt="6">
        <dgm:presLayoutVars>
          <dgm:bulletEnabled/>
        </dgm:presLayoutVars>
      </dgm:prSet>
      <dgm:spPr/>
    </dgm:pt>
  </dgm:ptLst>
  <dgm:cxnLst>
    <dgm:cxn modelId="{DA232914-877C-4989-8A7C-89B3CE02216A}" srcId="{E989B21C-B99F-42D3-84C3-FCE5E1343FA8}" destId="{175DD27D-1AB0-4A11-AA6C-BD5FF9732670}" srcOrd="0" destOrd="0" parTransId="{88F478E0-16D9-4FF8-AFD8-A0B29924157E}" sibTransId="{14DDE3BE-9305-4CE2-A5AA-D016C50C7ADD}"/>
    <dgm:cxn modelId="{AA22F418-8BB7-40D6-BD49-CC641D734B78}" srcId="{6377ACC8-A413-4FB0-831F-D218DDABC3C9}" destId="{06667202-7FBD-4DDC-B563-D2D4B0F276EE}" srcOrd="2" destOrd="0" parTransId="{16D7BB03-4B6F-44EC-B832-1C72549E9A36}" sibTransId="{BF6F1384-0323-4576-B773-938E7571BFD8}"/>
    <dgm:cxn modelId="{30E15927-0A66-4BC2-9162-87A0D4B014F3}" type="presOf" srcId="{28BD0DF1-F1A6-40C6-B4D8-294A8D25E05D}" destId="{67BF8F2E-7CDA-4F6B-9522-D9A18103AC46}" srcOrd="0" destOrd="0" presId="urn:microsoft.com/office/officeart/2024/3/layout/hArchList1"/>
    <dgm:cxn modelId="{7C8E2F38-63FD-4E0F-A32E-92EDBEF46546}" type="presOf" srcId="{06667202-7FBD-4DDC-B563-D2D4B0F276EE}" destId="{69A90725-262E-4886-9CF6-DD56F72E847F}" srcOrd="0" destOrd="0" presId="urn:microsoft.com/office/officeart/2024/3/layout/hArchList1"/>
    <dgm:cxn modelId="{6FE65C3E-24AF-4DA0-9C42-AA5A8359A29B}" type="presOf" srcId="{6377ACC8-A413-4FB0-831F-D218DDABC3C9}" destId="{4CABF792-ED74-4452-8783-9DAD110669F1}" srcOrd="0" destOrd="0" presId="urn:microsoft.com/office/officeart/2024/3/layout/hArchList1"/>
    <dgm:cxn modelId="{99696A3F-9FD9-4F02-93B2-5588D609295E}" type="presOf" srcId="{16813068-4DD1-4EEF-B6C6-8AD5866F7910}" destId="{1DB23599-8756-4C63-AE0A-B52530DDADED}" srcOrd="0" destOrd="0" presId="urn:microsoft.com/office/officeart/2024/3/layout/hArchList1"/>
    <dgm:cxn modelId="{155C8A54-B311-407C-911E-9F36C3500CA5}" srcId="{06667202-7FBD-4DDC-B563-D2D4B0F276EE}" destId="{16813068-4DD1-4EEF-B6C6-8AD5866F7910}" srcOrd="0" destOrd="0" parTransId="{F45CF87F-C687-44C3-AF2C-12B1747CF85D}" sibTransId="{FB9304B3-7E76-420C-A5C7-6A3BA5E94156}"/>
    <dgm:cxn modelId="{6DCD0B98-7DFA-4A17-B40A-EEF46236ED2A}" type="presOf" srcId="{11FDC903-58C0-4175-AA4B-BF40CE358123}" destId="{38A74BE4-2532-4A96-992F-70FDFE9A3AD2}" srcOrd="0" destOrd="0" presId="urn:microsoft.com/office/officeart/2024/3/layout/hArchList1"/>
    <dgm:cxn modelId="{BB623F9A-40CF-462D-B169-F7702A858CDB}" srcId="{6377ACC8-A413-4FB0-831F-D218DDABC3C9}" destId="{0D3F45E0-8D31-432D-956C-0744396053AE}" srcOrd="1" destOrd="0" parTransId="{883F177B-5AB1-42C0-9042-813CCF2A0C33}" sibTransId="{28BD0DF1-F1A6-40C6-B4D8-294A8D25E05D}"/>
    <dgm:cxn modelId="{0C0F5F9D-39D7-4FD3-857F-E7D71679FEC6}" srcId="{0D3F45E0-8D31-432D-956C-0744396053AE}" destId="{11FDC903-58C0-4175-AA4B-BF40CE358123}" srcOrd="0" destOrd="0" parTransId="{E4F618E9-D6E7-4449-B37C-56D21DE84688}" sibTransId="{A5F5982F-2D9D-490C-B4AA-516A2A90B231}"/>
    <dgm:cxn modelId="{BB1FB2C3-BE9A-49D4-8309-191C9A8C0DCF}" type="presOf" srcId="{8E24B3D6-071F-46DB-8F9B-F5CC3AC1FB0F}" destId="{A7FE8ACC-9755-4972-B2BD-C80D1CF89E98}" srcOrd="0" destOrd="0" presId="urn:microsoft.com/office/officeart/2024/3/layout/hArchList1"/>
    <dgm:cxn modelId="{A16106DA-A3FE-4E64-B271-5EE8E897F32F}" type="presOf" srcId="{0D3F45E0-8D31-432D-956C-0744396053AE}" destId="{0ECA6FE0-F2FC-453C-B923-FDB4DC0A5007}" srcOrd="0" destOrd="0" presId="urn:microsoft.com/office/officeart/2024/3/layout/hArchList1"/>
    <dgm:cxn modelId="{D1BE76DF-6E88-47CF-B5CE-56E19A1B2922}" type="presOf" srcId="{E989B21C-B99F-42D3-84C3-FCE5E1343FA8}" destId="{49F6218A-E3F4-4C80-A38B-8F0F9E4AC2E8}" srcOrd="0" destOrd="0" presId="urn:microsoft.com/office/officeart/2024/3/layout/hArchList1"/>
    <dgm:cxn modelId="{B1DF67F9-9868-437A-A6DB-7C6234629E48}" srcId="{6377ACC8-A413-4FB0-831F-D218DDABC3C9}" destId="{E989B21C-B99F-42D3-84C3-FCE5E1343FA8}" srcOrd="0" destOrd="0" parTransId="{C80F0056-AF36-4FF5-BDD8-9DD560994163}" sibTransId="{8E24B3D6-071F-46DB-8F9B-F5CC3AC1FB0F}"/>
    <dgm:cxn modelId="{68F065FE-9247-4742-83F3-49762F3E1F89}" type="presOf" srcId="{175DD27D-1AB0-4A11-AA6C-BD5FF9732670}" destId="{26FDA656-3164-404C-B557-4825AC52F498}" srcOrd="0" destOrd="0" presId="urn:microsoft.com/office/officeart/2024/3/layout/hArchList1"/>
    <dgm:cxn modelId="{3E3848B0-6F15-4E04-9346-50AE7F4DB110}" type="presParOf" srcId="{4CABF792-ED74-4452-8783-9DAD110669F1}" destId="{F97B375C-C7B4-4C17-B5BB-D948FE4C65F7}" srcOrd="0" destOrd="0" presId="urn:microsoft.com/office/officeart/2024/3/layout/hArchList1"/>
    <dgm:cxn modelId="{E5BA4C17-A600-4B2C-97D2-96628B2F553E}" type="presParOf" srcId="{F97B375C-C7B4-4C17-B5BB-D948FE4C65F7}" destId="{49F6218A-E3F4-4C80-A38B-8F0F9E4AC2E8}" srcOrd="0" destOrd="0" presId="urn:microsoft.com/office/officeart/2024/3/layout/hArchList1"/>
    <dgm:cxn modelId="{0C7B841C-7B01-484D-A56C-991462D9CF33}" type="presParOf" srcId="{F97B375C-C7B4-4C17-B5BB-D948FE4C65F7}" destId="{26FDA656-3164-404C-B557-4825AC52F498}" srcOrd="1" destOrd="0" presId="urn:microsoft.com/office/officeart/2024/3/layout/hArchList1"/>
    <dgm:cxn modelId="{2D6CA5ED-257C-4298-9A8B-E98D546C7F07}" type="presParOf" srcId="{4CABF792-ED74-4452-8783-9DAD110669F1}" destId="{A7FE8ACC-9755-4972-B2BD-C80D1CF89E98}" srcOrd="1" destOrd="0" presId="urn:microsoft.com/office/officeart/2024/3/layout/hArchList1"/>
    <dgm:cxn modelId="{0E3D2986-0D66-41BC-8ED1-86B8930AA6F0}" type="presParOf" srcId="{4CABF792-ED74-4452-8783-9DAD110669F1}" destId="{C2591AAD-20F6-4B43-ADC8-2053FA8F5E6E}" srcOrd="2" destOrd="0" presId="urn:microsoft.com/office/officeart/2024/3/layout/hArchList1"/>
    <dgm:cxn modelId="{FCCBA23A-DEA7-4FAE-82F3-0EDBBEDA8865}" type="presParOf" srcId="{C2591AAD-20F6-4B43-ADC8-2053FA8F5E6E}" destId="{0ECA6FE0-F2FC-453C-B923-FDB4DC0A5007}" srcOrd="0" destOrd="0" presId="urn:microsoft.com/office/officeart/2024/3/layout/hArchList1"/>
    <dgm:cxn modelId="{8CE807D2-F788-402B-8FA1-3A7C2C9DED48}" type="presParOf" srcId="{C2591AAD-20F6-4B43-ADC8-2053FA8F5E6E}" destId="{38A74BE4-2532-4A96-992F-70FDFE9A3AD2}" srcOrd="1" destOrd="0" presId="urn:microsoft.com/office/officeart/2024/3/layout/hArchList1"/>
    <dgm:cxn modelId="{43727277-7881-4DAE-BBFD-D109EC151E56}" type="presParOf" srcId="{4CABF792-ED74-4452-8783-9DAD110669F1}" destId="{67BF8F2E-7CDA-4F6B-9522-D9A18103AC46}" srcOrd="3" destOrd="0" presId="urn:microsoft.com/office/officeart/2024/3/layout/hArchList1"/>
    <dgm:cxn modelId="{AB58C794-5633-4159-9638-4C8240DE8247}" type="presParOf" srcId="{4CABF792-ED74-4452-8783-9DAD110669F1}" destId="{1BFB4B7F-3C2D-4E2D-9A58-8224CF5F3FC8}" srcOrd="4" destOrd="0" presId="urn:microsoft.com/office/officeart/2024/3/layout/hArchList1"/>
    <dgm:cxn modelId="{F389F49F-2BF5-41DC-9C24-73C0F09F2652}" type="presParOf" srcId="{1BFB4B7F-3C2D-4E2D-9A58-8224CF5F3FC8}" destId="{69A90725-262E-4886-9CF6-DD56F72E847F}" srcOrd="0" destOrd="0" presId="urn:microsoft.com/office/officeart/2024/3/layout/hArchList1"/>
    <dgm:cxn modelId="{2903D1B9-B68A-4EFF-A609-8333E3883471}" type="presParOf" srcId="{1BFB4B7F-3C2D-4E2D-9A58-8224CF5F3FC8}" destId="{1DB23599-8756-4C63-AE0A-B52530DDADE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7B06C-4B35-4355-BE4D-3E39828EA885}">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16751" r="4" b="16502"/>
          <a:stretch/>
        </a:blipFill>
        <a:ln>
          <a:noFill/>
        </a:ln>
        <a:effectLst/>
      </dsp:spPr>
      <dsp:style>
        <a:lnRef idx="0">
          <a:scrgbClr r="0" g="0" b="0"/>
        </a:lnRef>
        <a:fillRef idx="3">
          <a:scrgbClr r="0" g="0" b="0"/>
        </a:fillRef>
        <a:effectRef idx="2">
          <a:scrgbClr r="0" g="0" b="0"/>
        </a:effectRef>
        <a:fontRef idx="minor">
          <a:schemeClr val="lt1"/>
        </a:fontRef>
      </dsp:style>
    </dsp:sp>
    <dsp:sp modelId="{ABDBAF21-3945-4EF6-8BBF-6A294870D946}">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Optimized for Social Media</a:t>
          </a:r>
        </a:p>
      </dsp:txBody>
      <dsp:txXfrm>
        <a:off x="1732009" y="0"/>
        <a:ext cx="9393022" cy="380326"/>
      </dsp:txXfrm>
    </dsp:sp>
    <dsp:sp modelId="{B396571F-562C-4250-8E03-417C4651F7B9}">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VADER is designed specifically for analyzing sentiment in social media and short text messages accurately.</a:t>
          </a:r>
        </a:p>
      </dsp:txBody>
      <dsp:txXfrm>
        <a:off x="1732009" y="380326"/>
        <a:ext cx="9393022" cy="1171682"/>
      </dsp:txXfrm>
    </dsp:sp>
    <dsp:sp modelId="{1D24D84D-CE7B-4EF9-92CC-3AD5D6FDFB15}">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700" r="12801" b="1"/>
          <a:stretch/>
        </a:blipFill>
        <a:ln>
          <a:noFill/>
        </a:ln>
        <a:effectLst/>
      </dsp:spPr>
      <dsp:style>
        <a:lnRef idx="0">
          <a:scrgbClr r="0" g="0" b="0"/>
        </a:lnRef>
        <a:fillRef idx="3">
          <a:scrgbClr r="0" g="0" b="0"/>
        </a:fillRef>
        <a:effectRef idx="2">
          <a:scrgbClr r="0" g="0" b="0"/>
        </a:effectRef>
        <a:fontRef idx="minor">
          <a:schemeClr val="lt1"/>
        </a:fontRef>
      </dsp:style>
    </dsp:sp>
    <dsp:sp modelId="{7D2FDA63-683D-4DED-BD55-11B5197A264A}">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Sentiment Scoring</a:t>
          </a:r>
        </a:p>
      </dsp:txBody>
      <dsp:txXfrm>
        <a:off x="1732009" y="1676170"/>
        <a:ext cx="9393022" cy="380326"/>
      </dsp:txXfrm>
    </dsp:sp>
    <dsp:sp modelId="{46078F07-C8C4-47CF-842F-7F564D1EEF88}">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model assigns scores that reflect positive, neutral, and negative emotions in guest comments.</a:t>
          </a:r>
        </a:p>
      </dsp:txBody>
      <dsp:txXfrm>
        <a:off x="1732009" y="2056496"/>
        <a:ext cx="9393022" cy="1171682"/>
      </dsp:txXfrm>
    </dsp:sp>
    <dsp:sp modelId="{4599059E-671C-4F80-A1EE-08BD31F8897F}">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5501" r="-3" b="-2"/>
          <a:stretch/>
        </a:blipFill>
        <a:ln>
          <a:noFill/>
        </a:ln>
        <a:effectLst/>
      </dsp:spPr>
      <dsp:style>
        <a:lnRef idx="0">
          <a:scrgbClr r="0" g="0" b="0"/>
        </a:lnRef>
        <a:fillRef idx="3">
          <a:scrgbClr r="0" g="0" b="0"/>
        </a:fillRef>
        <a:effectRef idx="2">
          <a:scrgbClr r="0" g="0" b="0"/>
        </a:effectRef>
        <a:fontRef idx="minor">
          <a:schemeClr val="lt1"/>
        </a:fontRef>
      </dsp:style>
    </dsp:sp>
    <dsp:sp modelId="{661E703F-4CF1-404D-B215-024E236CB32B}">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Capturing Emotions Effectively</a:t>
          </a:r>
        </a:p>
      </dsp:txBody>
      <dsp:txXfrm>
        <a:off x="1732009" y="3352340"/>
        <a:ext cx="9393022" cy="380326"/>
      </dsp:txXfrm>
    </dsp:sp>
    <dsp:sp modelId="{C5B063D7-4FE4-40EE-901B-1164EB608004}">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VADER captures subtle emotions in text, providing a comprehensive understanding of guest feedback.</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C3050-96AC-40EB-BF4D-3F2648DD267C}">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5124" r="8128" b="4"/>
          <a:stretch/>
        </a:blipFill>
        <a:ln>
          <a:noFill/>
        </a:ln>
        <a:effectLst/>
      </dsp:spPr>
      <dsp:style>
        <a:lnRef idx="0">
          <a:scrgbClr r="0" g="0" b="0"/>
        </a:lnRef>
        <a:fillRef idx="3">
          <a:scrgbClr r="0" g="0" b="0"/>
        </a:fillRef>
        <a:effectRef idx="2">
          <a:scrgbClr r="0" g="0" b="0"/>
        </a:effectRef>
        <a:fontRef idx="minor">
          <a:schemeClr val="lt1"/>
        </a:fontRef>
      </dsp:style>
    </dsp:sp>
    <dsp:sp modelId="{D83A9C63-88BA-4022-88D6-69C4910E7166}">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High Positive Guest Sentiment</a:t>
          </a:r>
        </a:p>
      </dsp:txBody>
      <dsp:txXfrm>
        <a:off x="1732009" y="0"/>
        <a:ext cx="9393022" cy="380326"/>
      </dsp:txXfrm>
    </dsp:sp>
    <dsp:sp modelId="{52AA0043-AEA6-401E-848B-138480F26951}">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Certain ship classes consistently receive high positive feedback from guests, highlighting excellent experiences onboard.</a:t>
          </a:r>
        </a:p>
      </dsp:txBody>
      <dsp:txXfrm>
        <a:off x="1732009" y="380326"/>
        <a:ext cx="9393022" cy="1171682"/>
      </dsp:txXfrm>
    </dsp:sp>
    <dsp:sp modelId="{43094D8D-7E79-41F5-B3ED-476D09838161}">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566" r="24686" b="4"/>
          <a:stretch/>
        </a:blipFill>
        <a:ln>
          <a:noFill/>
        </a:ln>
        <a:effectLst/>
      </dsp:spPr>
      <dsp:style>
        <a:lnRef idx="0">
          <a:scrgbClr r="0" g="0" b="0"/>
        </a:lnRef>
        <a:fillRef idx="3">
          <a:scrgbClr r="0" g="0" b="0"/>
        </a:fillRef>
        <a:effectRef idx="2">
          <a:scrgbClr r="0" g="0" b="0"/>
        </a:effectRef>
        <a:fontRef idx="minor">
          <a:schemeClr val="lt1"/>
        </a:fontRef>
      </dsp:style>
    </dsp:sp>
    <dsp:sp modelId="{BE4BF294-FE96-4448-89FD-16D07F9C594E}">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Successful Operational Practices</a:t>
          </a:r>
        </a:p>
      </dsp:txBody>
      <dsp:txXfrm>
        <a:off x="1732009" y="1676170"/>
        <a:ext cx="9393022" cy="380326"/>
      </dsp:txXfrm>
    </dsp:sp>
    <dsp:sp modelId="{39020286-0CB3-46A0-9397-1C1931EFB024}">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Operational practices on these ships contribute to smooth sailing and guest satisfaction, setting standards to emulate.</a:t>
          </a:r>
        </a:p>
      </dsp:txBody>
      <dsp:txXfrm>
        <a:off x="1732009" y="2056496"/>
        <a:ext cx="9393022" cy="1171682"/>
      </dsp:txXfrm>
    </dsp:sp>
    <dsp:sp modelId="{DB8FB85B-C75C-407B-812E-4E3570A79A2E}">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414" r="21586" b="-1"/>
          <a:stretch/>
        </a:blipFill>
        <a:ln>
          <a:noFill/>
        </a:ln>
        <a:effectLst/>
      </dsp:spPr>
      <dsp:style>
        <a:lnRef idx="0">
          <a:scrgbClr r="0" g="0" b="0"/>
        </a:lnRef>
        <a:fillRef idx="3">
          <a:scrgbClr r="0" g="0" b="0"/>
        </a:fillRef>
        <a:effectRef idx="2">
          <a:scrgbClr r="0" g="0" b="0"/>
        </a:effectRef>
        <a:fontRef idx="minor">
          <a:schemeClr val="lt1"/>
        </a:fontRef>
      </dsp:style>
    </dsp:sp>
    <dsp:sp modelId="{26E0ADE9-32A8-49BC-8F7A-764F50820870}">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Replicable Success Models</a:t>
          </a:r>
        </a:p>
      </dsp:txBody>
      <dsp:txXfrm>
        <a:off x="1732009" y="3352340"/>
        <a:ext cx="9393022" cy="380326"/>
      </dsp:txXfrm>
    </dsp:sp>
    <dsp:sp modelId="{CD9A8BDD-E27D-449E-AC2A-9F919AC1D4D7}">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successful strategies from these ship classes provide models that can be adopted by others in the industry.</a:t>
          </a:r>
        </a:p>
      </dsp:txBody>
      <dsp:txXfrm>
        <a:off x="1732009" y="3732666"/>
        <a:ext cx="9393022" cy="117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7E61A-418A-490B-9FB6-BA72E7B1AD17}">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4250" r="4" b="4"/>
          <a:stretch/>
        </a:blipFill>
        <a:ln>
          <a:noFill/>
        </a:ln>
        <a:effectLst/>
      </dsp:spPr>
      <dsp:style>
        <a:lnRef idx="0">
          <a:scrgbClr r="0" g="0" b="0"/>
        </a:lnRef>
        <a:fillRef idx="3">
          <a:scrgbClr r="0" g="0" b="0"/>
        </a:fillRef>
        <a:effectRef idx="2">
          <a:scrgbClr r="0" g="0" b="0"/>
        </a:effectRef>
        <a:fontRef idx="minor">
          <a:schemeClr val="lt1"/>
        </a:fontRef>
      </dsp:style>
    </dsp:sp>
    <dsp:sp modelId="{EFFE70A2-483E-4FF7-AD2F-59405320F9FE}">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Sentiment Analysis Insights</a:t>
          </a:r>
        </a:p>
      </dsp:txBody>
      <dsp:txXfrm>
        <a:off x="1732009" y="0"/>
        <a:ext cx="9393022" cy="380326"/>
      </dsp:txXfrm>
    </dsp:sp>
    <dsp:sp modelId="{3A36A8F9-F027-4880-98B8-F7DDA9A1C00A}">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Sentiment analysis identifies key areas where customer feedback indicates need for service improvement.</a:t>
          </a:r>
        </a:p>
      </dsp:txBody>
      <dsp:txXfrm>
        <a:off x="1732009" y="380326"/>
        <a:ext cx="9393022" cy="1171682"/>
      </dsp:txXfrm>
    </dsp:sp>
    <dsp:sp modelId="{AC41737B-2D9B-49D4-926A-E426F1F4AA35}">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822" r="15430" b="4"/>
          <a:stretch/>
        </a:blipFill>
        <a:ln>
          <a:noFill/>
        </a:ln>
        <a:effectLst/>
      </dsp:spPr>
      <dsp:style>
        <a:lnRef idx="0">
          <a:scrgbClr r="0" g="0" b="0"/>
        </a:lnRef>
        <a:fillRef idx="3">
          <a:scrgbClr r="0" g="0" b="0"/>
        </a:fillRef>
        <a:effectRef idx="2">
          <a:scrgbClr r="0" g="0" b="0"/>
        </a:effectRef>
        <a:fontRef idx="minor">
          <a:schemeClr val="lt1"/>
        </a:fontRef>
      </dsp:style>
    </dsp:sp>
    <dsp:sp modelId="{C5B42501-A178-45A8-A9F5-FF065E1AD9E4}">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Targeted Service Improvements</a:t>
          </a:r>
        </a:p>
      </dsp:txBody>
      <dsp:txXfrm>
        <a:off x="1732009" y="1676170"/>
        <a:ext cx="9393022" cy="380326"/>
      </dsp:txXfrm>
    </dsp:sp>
    <dsp:sp modelId="{D025BEEE-B33A-49E6-9AA9-B94AA6B47536}">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Focused enhancements based on sentiment data help improve guest experiences effectively.</a:t>
          </a:r>
        </a:p>
      </dsp:txBody>
      <dsp:txXfrm>
        <a:off x="1732009" y="2056496"/>
        <a:ext cx="9393022" cy="1171682"/>
      </dsp:txXfrm>
    </dsp:sp>
    <dsp:sp modelId="{8BF3BBCA-E27B-4F90-8CAD-B7E1F88EDBB6}">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t="18140" r="4" b="15113"/>
          <a:stretch/>
        </a:blipFill>
        <a:ln>
          <a:noFill/>
        </a:ln>
        <a:effectLst/>
      </dsp:spPr>
      <dsp:style>
        <a:lnRef idx="0">
          <a:scrgbClr r="0" g="0" b="0"/>
        </a:lnRef>
        <a:fillRef idx="3">
          <a:scrgbClr r="0" g="0" b="0"/>
        </a:fillRef>
        <a:effectRef idx="2">
          <a:scrgbClr r="0" g="0" b="0"/>
        </a:effectRef>
        <a:fontRef idx="minor">
          <a:schemeClr val="lt1"/>
        </a:fontRef>
      </dsp:style>
    </dsp:sp>
    <dsp:sp modelId="{CD420064-509C-4156-A090-1C15C316553C}">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Guest Satisfaction</a:t>
          </a:r>
        </a:p>
      </dsp:txBody>
      <dsp:txXfrm>
        <a:off x="1732009" y="3352340"/>
        <a:ext cx="9393022" cy="380326"/>
      </dsp:txXfrm>
    </dsp:sp>
    <dsp:sp modelId="{38D6042B-874F-4D72-A239-7230BF440BBF}">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Implementing changes leads to higher guest satisfaction and better operational outcomes.</a:t>
          </a:r>
        </a:p>
      </dsp:txBody>
      <dsp:txXfrm>
        <a:off x="1732009" y="3732666"/>
        <a:ext cx="9393022" cy="1171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EF0E4-B1F6-4E5A-8CA6-C92B9B27DF1C}">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1" b="-1"/>
          <a:stretch/>
        </a:blipFill>
        <a:ln>
          <a:noFill/>
        </a:ln>
        <a:effectLst/>
      </dsp:spPr>
      <dsp:style>
        <a:lnRef idx="0">
          <a:scrgbClr r="0" g="0" b="0"/>
        </a:lnRef>
        <a:fillRef idx="3">
          <a:scrgbClr r="0" g="0" b="0"/>
        </a:fillRef>
        <a:effectRef idx="2">
          <a:scrgbClr r="0" g="0" b="0"/>
        </a:effectRef>
        <a:fontRef idx="minor">
          <a:schemeClr val="lt1"/>
        </a:fontRef>
      </dsp:style>
    </dsp:sp>
    <dsp:sp modelId="{16B094CD-4B6B-4346-94AA-C560E5714211}">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Prima Class Excellence</a:t>
          </a:r>
        </a:p>
      </dsp:txBody>
      <dsp:txXfrm>
        <a:off x="1732009" y="0"/>
        <a:ext cx="9393022" cy="380326"/>
      </dsp:txXfrm>
    </dsp:sp>
    <dsp:sp modelId="{72C6916F-C91B-41C8-A763-5AFB1914AB01}">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Prima Class leads in guest experience, setting the benchmark for premium hospitality and exceeding expectations.</a:t>
          </a:r>
        </a:p>
      </dsp:txBody>
      <dsp:txXfrm>
        <a:off x="1732009" y="380326"/>
        <a:ext cx="9393022" cy="1171682"/>
      </dsp:txXfrm>
    </dsp:sp>
    <dsp:sp modelId="{4556D0E1-2097-4808-ADE6-45C76A97561A}">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13424" r="-7" b="11571"/>
          <a:stretch/>
        </a:blipFill>
        <a:ln>
          <a:noFill/>
        </a:ln>
        <a:effectLst/>
      </dsp:spPr>
      <dsp:style>
        <a:lnRef idx="0">
          <a:scrgbClr r="0" g="0" b="0"/>
        </a:lnRef>
        <a:fillRef idx="3">
          <a:scrgbClr r="0" g="0" b="0"/>
        </a:fillRef>
        <a:effectRef idx="2">
          <a:scrgbClr r="0" g="0" b="0"/>
        </a:effectRef>
        <a:fontRef idx="minor">
          <a:schemeClr val="lt1"/>
        </a:fontRef>
      </dsp:style>
    </dsp:sp>
    <dsp:sp modelId="{A1A51E71-F57A-4687-A662-2FF9350DE387}">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Strong Mid-Tier Performance</a:t>
          </a:r>
        </a:p>
      </dsp:txBody>
      <dsp:txXfrm>
        <a:off x="1732009" y="1676170"/>
        <a:ext cx="9393022" cy="380326"/>
      </dsp:txXfrm>
    </dsp:sp>
    <dsp:sp modelId="{B4017043-35F7-4AED-9858-094F2CEA1620}">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Breakaway and Jewel Classes deliver stable, positive sentiment and value-for-money appeal for mid-tier travelers.</a:t>
          </a:r>
        </a:p>
      </dsp:txBody>
      <dsp:txXfrm>
        <a:off x="1732009" y="2056496"/>
        <a:ext cx="9393022" cy="1171682"/>
      </dsp:txXfrm>
    </dsp:sp>
    <dsp:sp modelId="{66AB4900-345D-46C0-B515-375E2DCF8C5C}">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928" r="14324" b="4"/>
          <a:stretch/>
        </a:blipFill>
        <a:ln>
          <a:noFill/>
        </a:ln>
        <a:effectLst/>
      </dsp:spPr>
      <dsp:style>
        <a:lnRef idx="0">
          <a:scrgbClr r="0" g="0" b="0"/>
        </a:lnRef>
        <a:fillRef idx="3">
          <a:scrgbClr r="0" g="0" b="0"/>
        </a:fillRef>
        <a:effectRef idx="2">
          <a:scrgbClr r="0" g="0" b="0"/>
        </a:effectRef>
        <a:fontRef idx="minor">
          <a:schemeClr val="lt1"/>
        </a:fontRef>
      </dsp:style>
    </dsp:sp>
    <dsp:sp modelId="{08D86988-1809-4521-9C11-AA4DD8A04140}">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Risks from Underperformance</a:t>
          </a:r>
        </a:p>
      </dsp:txBody>
      <dsp:txXfrm>
        <a:off x="1732009" y="3352340"/>
        <a:ext cx="9393022" cy="380326"/>
      </dsp:txXfrm>
    </dsp:sp>
    <dsp:sp modelId="{0CB43D02-2AC0-44E4-A45A-18C2F9F5E126}">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Epic and Dawn Classes show dissatisfaction, posing risks to brand reputation and financial performance.</a:t>
          </a:r>
        </a:p>
      </dsp:txBody>
      <dsp:txXfrm>
        <a:off x="1732009" y="3732666"/>
        <a:ext cx="9393022" cy="1171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18A67-95DF-4D84-AED4-C2F35D037E7B}">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357" r="15638" b="-7"/>
          <a:stretch/>
        </a:blipFill>
        <a:ln>
          <a:noFill/>
        </a:ln>
        <a:effectLst/>
      </dsp:spPr>
      <dsp:style>
        <a:lnRef idx="0">
          <a:scrgbClr r="0" g="0" b="0"/>
        </a:lnRef>
        <a:fillRef idx="3">
          <a:scrgbClr r="0" g="0" b="0"/>
        </a:fillRef>
        <a:effectRef idx="2">
          <a:scrgbClr r="0" g="0" b="0"/>
        </a:effectRef>
        <a:fontRef idx="minor">
          <a:schemeClr val="lt1"/>
        </a:fontRef>
      </dsp:style>
    </dsp:sp>
    <dsp:sp modelId="{AF14969F-EBAE-46B5-9BD7-F7785196D334}">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Sentiment Analysis Limitations</a:t>
          </a:r>
        </a:p>
      </dsp:txBody>
      <dsp:txXfrm>
        <a:off x="1732009" y="0"/>
        <a:ext cx="9393022" cy="380326"/>
      </dsp:txXfrm>
    </dsp:sp>
    <dsp:sp modelId="{FB0D3827-1DF6-4CBC-908C-40A03A090CF3}">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Sentiment analysis detects emotional tone but cannot measure operational metrics directly. It should complement structured surveys, not replace them.</a:t>
          </a:r>
        </a:p>
      </dsp:txBody>
      <dsp:txXfrm>
        <a:off x="1732009" y="380326"/>
        <a:ext cx="9393022" cy="1171682"/>
      </dsp:txXfrm>
    </dsp:sp>
    <dsp:sp modelId="{ECC0E45C-8A9E-4E07-BEC0-9169B9D6B821}">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241" r="15011" b="4"/>
          <a:stretch/>
        </a:blipFill>
        <a:ln>
          <a:noFill/>
        </a:ln>
        <a:effectLst/>
      </dsp:spPr>
      <dsp:style>
        <a:lnRef idx="0">
          <a:scrgbClr r="0" g="0" b="0"/>
        </a:lnRef>
        <a:fillRef idx="3">
          <a:scrgbClr r="0" g="0" b="0"/>
        </a:fillRef>
        <a:effectRef idx="2">
          <a:scrgbClr r="0" g="0" b="0"/>
        </a:effectRef>
        <a:fontRef idx="minor">
          <a:schemeClr val="lt1"/>
        </a:fontRef>
      </dsp:style>
    </dsp:sp>
    <dsp:sp modelId="{F06C1E06-BFBE-4026-8DC0-153AA500F860}">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Theme and Complaint Analysis</a:t>
          </a:r>
        </a:p>
      </dsp:txBody>
      <dsp:txXfrm>
        <a:off x="1732009" y="1676170"/>
        <a:ext cx="9393022" cy="380326"/>
      </dsp:txXfrm>
    </dsp:sp>
    <dsp:sp modelId="{A51D8DEF-B016-4775-8FDF-4ED64ADE5BFA}">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Theme analysis will identify main complaint drivers, providing deeper context beyond emotional tone alone.</a:t>
          </a:r>
        </a:p>
      </dsp:txBody>
      <dsp:txXfrm>
        <a:off x="1732009" y="2056496"/>
        <a:ext cx="9393022" cy="1171682"/>
      </dsp:txXfrm>
    </dsp:sp>
    <dsp:sp modelId="{C6A3CCA7-7AE2-42AC-9525-E57EB0C95AF5}">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50" r="3" b="4"/>
          <a:stretch/>
        </a:blipFill>
        <a:ln>
          <a:noFill/>
        </a:ln>
        <a:effectLst/>
      </dsp:spPr>
      <dsp:style>
        <a:lnRef idx="0">
          <a:scrgbClr r="0" g="0" b="0"/>
        </a:lnRef>
        <a:fillRef idx="3">
          <a:scrgbClr r="0" g="0" b="0"/>
        </a:fillRef>
        <a:effectRef idx="2">
          <a:scrgbClr r="0" g="0" b="0"/>
        </a:effectRef>
        <a:fontRef idx="minor">
          <a:schemeClr val="lt1"/>
        </a:fontRef>
      </dsp:style>
    </dsp:sp>
    <dsp:sp modelId="{FC59611D-8D74-4DC8-91BD-843E051AD644}">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Integration Steps</a:t>
          </a:r>
        </a:p>
      </dsp:txBody>
      <dsp:txXfrm>
        <a:off x="1732009" y="3352340"/>
        <a:ext cx="9393022" cy="380326"/>
      </dsp:txXfrm>
    </dsp:sp>
    <dsp:sp modelId="{45E89F9A-4650-4750-929E-31908E691557}">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Sentiment data will be segmented by experience area and linked to operational KPIs for targeted improvements.</a:t>
          </a:r>
        </a:p>
      </dsp:txBody>
      <dsp:txXfrm>
        <a:off x="1732009" y="3732666"/>
        <a:ext cx="9393022" cy="1171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6218A-E3F4-4C80-A38B-8F0F9E4AC2E8}">
      <dsp:nvSpPr>
        <dsp:cNvPr id="0" name=""/>
        <dsp:cNvSpPr/>
      </dsp:nvSpPr>
      <dsp:spPr>
        <a:xfrm>
          <a:off x="0" y="0"/>
          <a:ext cx="3403241" cy="350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Sentiment Analysis Benefits</a:t>
          </a:r>
        </a:p>
      </dsp:txBody>
      <dsp:txXfrm>
        <a:off x="0" y="0"/>
        <a:ext cx="3403241" cy="350828"/>
      </dsp:txXfrm>
    </dsp:sp>
    <dsp:sp modelId="{26FDA656-3164-404C-B557-4825AC52F498}">
      <dsp:nvSpPr>
        <dsp:cNvPr id="0" name=""/>
        <dsp:cNvSpPr/>
      </dsp:nvSpPr>
      <dsp:spPr>
        <a:xfrm>
          <a:off x="0" y="350828"/>
          <a:ext cx="3403241" cy="24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Analyzing guest feedback reveals valuable insights to enhance guest experiences and service quality.</a:t>
          </a:r>
        </a:p>
      </dsp:txBody>
      <dsp:txXfrm>
        <a:off x="0" y="350828"/>
        <a:ext cx="3403241" cy="2423904"/>
      </dsp:txXfrm>
    </dsp:sp>
    <dsp:sp modelId="{0ECA6FE0-F2FC-453C-B923-FDB4DC0A5007}">
      <dsp:nvSpPr>
        <dsp:cNvPr id="0" name=""/>
        <dsp:cNvSpPr/>
      </dsp:nvSpPr>
      <dsp:spPr>
        <a:xfrm>
          <a:off x="3743566" y="0"/>
          <a:ext cx="3403241" cy="350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Leadership Decision Support</a:t>
          </a:r>
        </a:p>
      </dsp:txBody>
      <dsp:txXfrm>
        <a:off x="3743566" y="0"/>
        <a:ext cx="3403241" cy="350828"/>
      </dsp:txXfrm>
    </dsp:sp>
    <dsp:sp modelId="{38A74BE4-2532-4A96-992F-70FDFE9A3AD2}">
      <dsp:nvSpPr>
        <dsp:cNvPr id="0" name=""/>
        <dsp:cNvSpPr/>
      </dsp:nvSpPr>
      <dsp:spPr>
        <a:xfrm>
          <a:off x="3743566" y="350828"/>
          <a:ext cx="3403241" cy="24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Data-driven insights empower leaders to make informed decisions for cruise operations and guest satisfaction.</a:t>
          </a:r>
        </a:p>
      </dsp:txBody>
      <dsp:txXfrm>
        <a:off x="3743566" y="350828"/>
        <a:ext cx="3403241" cy="2423904"/>
      </dsp:txXfrm>
    </dsp:sp>
    <dsp:sp modelId="{69A90725-262E-4886-9CF6-DD56F72E847F}">
      <dsp:nvSpPr>
        <dsp:cNvPr id="0" name=""/>
        <dsp:cNvSpPr/>
      </dsp:nvSpPr>
      <dsp:spPr>
        <a:xfrm>
          <a:off x="7487132" y="0"/>
          <a:ext cx="3403241" cy="350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Operational Excellence</a:t>
          </a:r>
        </a:p>
      </dsp:txBody>
      <dsp:txXfrm>
        <a:off x="7487132" y="0"/>
        <a:ext cx="3403241" cy="350828"/>
      </dsp:txXfrm>
    </dsp:sp>
    <dsp:sp modelId="{1DB23599-8756-4C63-AE0A-B52530DDADED}">
      <dsp:nvSpPr>
        <dsp:cNvPr id="0" name=""/>
        <dsp:cNvSpPr/>
      </dsp:nvSpPr>
      <dsp:spPr>
        <a:xfrm>
          <a:off x="7487132" y="350828"/>
          <a:ext cx="3403241" cy="2423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Ongoing use of sentiment analysis ensures continuous improvement and strengthens customer loyalty.</a:t>
          </a:r>
        </a:p>
      </dsp:txBody>
      <dsp:txXfrm>
        <a:off x="7487132" y="350828"/>
        <a:ext cx="3403241" cy="242390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86EBF-9A39-4274-B003-D2F26DDDEA8E}" type="datetimeFigureOut">
              <a:rPr lang="en-US" smtClean="0"/>
              <a:t>12/18/2025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3D675-BEC3-462F-96C8-87169009CFB8}" type="slidenum">
              <a:rPr lang="en-US" smtClean="0"/>
              <a:t>‹#›</a:t>
            </a:fld>
            <a:endParaRPr lang="en-US"/>
          </a:p>
        </p:txBody>
      </p:sp>
    </p:spTree>
    <p:extLst>
      <p:ext uri="{BB962C8B-B14F-4D97-AF65-F5344CB8AC3E}">
        <p14:creationId xmlns:p14="http://schemas.microsoft.com/office/powerpoint/2010/main" val="2864751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how natural language processing (NLP) techniques are applied to analyze guest experience sentiment across different Norwegian Cruise Line ship classes. We will examine the strategic importance, data overview, methodology, insights, and recommendations for enhancing guest satisfaction.
</a:t>
            </a:r>
          </a:p>
        </p:txBody>
      </p:sp>
      <p:sp>
        <p:nvSpPr>
          <p:cNvPr id="4" name="Slide Number Placeholder 3"/>
          <p:cNvSpPr>
            <a:spLocks noGrp="1"/>
          </p:cNvSpPr>
          <p:nvPr>
            <p:ph type="sldNum" sz="quarter" idx="5"/>
          </p:nvPr>
        </p:nvSpPr>
        <p:spPr/>
        <p:txBody>
          <a:bodyPr/>
          <a:lstStyle/>
          <a:p>
            <a:fld id="{08E44206-73AE-4F78-BC6B-49242F724CE0}" type="slidenum">
              <a:rPr lang="en-US" smtClean="0"/>
              <a:t>1</a:t>
            </a:fld>
            <a:endParaRPr lang="en-US"/>
          </a:p>
        </p:txBody>
      </p:sp>
    </p:spTree>
    <p:extLst>
      <p:ext uri="{BB962C8B-B14F-4D97-AF65-F5344CB8AC3E}">
        <p14:creationId xmlns:p14="http://schemas.microsoft.com/office/powerpoint/2010/main" val="87913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Unstructured data such as free-text guest comments offer deeper insights into emotions and experiences that structured surveys may miss, allowing for a more nuanced sentiment analysis.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10</a:t>
            </a:fld>
            <a:endParaRPr lang="en-US"/>
          </a:p>
        </p:txBody>
      </p:sp>
    </p:spTree>
    <p:extLst>
      <p:ext uri="{BB962C8B-B14F-4D97-AF65-F5344CB8AC3E}">
        <p14:creationId xmlns:p14="http://schemas.microsoft.com/office/powerpoint/2010/main" val="320875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describe the NLP techniques applied, covering data cleaning, sentiment analysis using the VADER model, and aggregation methods to compare sentiment across ship classes.</a:t>
            </a:r>
          </a:p>
        </p:txBody>
      </p:sp>
      <p:sp>
        <p:nvSpPr>
          <p:cNvPr id="4" name="Slide Number Placeholder 3"/>
          <p:cNvSpPr>
            <a:spLocks noGrp="1"/>
          </p:cNvSpPr>
          <p:nvPr>
            <p:ph type="sldNum" sz="quarter" idx="5"/>
          </p:nvPr>
        </p:nvSpPr>
        <p:spPr/>
        <p:txBody>
          <a:bodyPr/>
          <a:lstStyle/>
          <a:p>
            <a:fld id="{08E44206-73AE-4F78-BC6B-49242F724CE0}" type="slidenum">
              <a:rPr lang="en-US" smtClean="0"/>
              <a:t>11</a:t>
            </a:fld>
            <a:endParaRPr lang="en-US"/>
          </a:p>
        </p:txBody>
      </p:sp>
    </p:spTree>
    <p:extLst>
      <p:ext uri="{BB962C8B-B14F-4D97-AF65-F5344CB8AC3E}">
        <p14:creationId xmlns:p14="http://schemas.microsoft.com/office/powerpoint/2010/main" val="124759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Raw guest comments were cleaned by removing noise, normalizing text, and filtering irrelevant data to prepare for accurate sentiment analysis.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12</a:t>
            </a:fld>
            <a:endParaRPr lang="en-US"/>
          </a:p>
        </p:txBody>
      </p:sp>
    </p:spTree>
    <p:extLst>
      <p:ext uri="{BB962C8B-B14F-4D97-AF65-F5344CB8AC3E}">
        <p14:creationId xmlns:p14="http://schemas.microsoft.com/office/powerpoint/2010/main" val="351521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VADER model, optimized for social media and short text, was employed to assign sentiment scores to guest comments, capturing positive, neutral, and negative emotions effectively.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13</a:t>
            </a:fld>
            <a:endParaRPr lang="en-US"/>
          </a:p>
        </p:txBody>
      </p:sp>
    </p:spTree>
    <p:extLst>
      <p:ext uri="{BB962C8B-B14F-4D97-AF65-F5344CB8AC3E}">
        <p14:creationId xmlns:p14="http://schemas.microsoft.com/office/powerpoint/2010/main" val="2151248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Sentiment scores were aggregated by ship class to facilitate comparative evaluation, enabling identification of patterns and disparities in guest experiences across vessels.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14</a:t>
            </a:fld>
            <a:endParaRPr lang="en-US"/>
          </a:p>
        </p:txBody>
      </p:sp>
    </p:spTree>
    <p:extLst>
      <p:ext uri="{BB962C8B-B14F-4D97-AF65-F5344CB8AC3E}">
        <p14:creationId xmlns:p14="http://schemas.microsoft.com/office/powerpoint/2010/main" val="940756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presents findings on sentiment performance by ship class, highlighting best and underperforming classes as well as areas needing further attention.</a:t>
            </a:r>
          </a:p>
        </p:txBody>
      </p:sp>
      <p:sp>
        <p:nvSpPr>
          <p:cNvPr id="4" name="Slide Number Placeholder 3"/>
          <p:cNvSpPr>
            <a:spLocks noGrp="1"/>
          </p:cNvSpPr>
          <p:nvPr>
            <p:ph type="sldNum" sz="quarter" idx="5"/>
          </p:nvPr>
        </p:nvSpPr>
        <p:spPr/>
        <p:txBody>
          <a:bodyPr/>
          <a:lstStyle/>
          <a:p>
            <a:fld id="{08E44206-73AE-4F78-BC6B-49242F724CE0}" type="slidenum">
              <a:rPr lang="en-US" smtClean="0"/>
              <a:t>15</a:t>
            </a:fld>
            <a:endParaRPr lang="en-US"/>
          </a:p>
        </p:txBody>
      </p:sp>
    </p:spTree>
    <p:extLst>
      <p:ext uri="{BB962C8B-B14F-4D97-AF65-F5344CB8AC3E}">
        <p14:creationId xmlns:p14="http://schemas.microsoft.com/office/powerpoint/2010/main" val="1079173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Some ship classes exhibited consistently high positive sentiment, reflecting strong guest satisfaction and successful operational practices worth replicating.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16</a:t>
            </a:fld>
            <a:endParaRPr lang="en-US"/>
          </a:p>
        </p:txBody>
      </p:sp>
    </p:spTree>
    <p:extLst>
      <p:ext uri="{BB962C8B-B14F-4D97-AF65-F5344CB8AC3E}">
        <p14:creationId xmlns:p14="http://schemas.microsoft.com/office/powerpoint/2010/main" val="143616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Certain ship classes showed lower sentiment scores, indicating potential issues in guest experience that warrant targeted improvement efforts.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17</a:t>
            </a:fld>
            <a:endParaRPr lang="en-US"/>
          </a:p>
        </p:txBody>
      </p:sp>
    </p:spTree>
    <p:extLst>
      <p:ext uri="{BB962C8B-B14F-4D97-AF65-F5344CB8AC3E}">
        <p14:creationId xmlns:p14="http://schemas.microsoft.com/office/powerpoint/2010/main" val="91541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Analysis uncovered specific experience dimensions, such as dining or onboard activities, where sentiment was comparatively weaker, guiding areas for focused enhancements.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18</a:t>
            </a:fld>
            <a:endParaRPr lang="en-US"/>
          </a:p>
        </p:txBody>
      </p:sp>
    </p:spTree>
    <p:extLst>
      <p:ext uri="{BB962C8B-B14F-4D97-AF65-F5344CB8AC3E}">
        <p14:creationId xmlns:p14="http://schemas.microsoft.com/office/powerpoint/2010/main" val="2476134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sentiment findings, this section outlines operational changes, continuous monitoring strategies, and opportunities to enhance sentiment analysis capabilities.</a:t>
            </a:r>
          </a:p>
        </p:txBody>
      </p:sp>
      <p:sp>
        <p:nvSpPr>
          <p:cNvPr id="4" name="Slide Number Placeholder 3"/>
          <p:cNvSpPr>
            <a:spLocks noGrp="1"/>
          </p:cNvSpPr>
          <p:nvPr>
            <p:ph type="sldNum" sz="quarter" idx="5"/>
          </p:nvPr>
        </p:nvSpPr>
        <p:spPr/>
        <p:txBody>
          <a:bodyPr/>
          <a:lstStyle/>
          <a:p>
            <a:fld id="{08E44206-73AE-4F78-BC6B-49242F724CE0}" type="slidenum">
              <a:rPr lang="en-US" smtClean="0"/>
              <a:t>19</a:t>
            </a:fld>
            <a:endParaRPr lang="en-US"/>
          </a:p>
        </p:txBody>
      </p:sp>
    </p:spTree>
    <p:extLst>
      <p:ext uri="{BB962C8B-B14F-4D97-AF65-F5344CB8AC3E}">
        <p14:creationId xmlns:p14="http://schemas.microsoft.com/office/powerpoint/2010/main" val="200922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the strategic importance of sentiment analysis in guest experience, the data used for this study, the NLP methodology applied, comparative sentiment insights across ship classes, and actionable recommendations and future directions.</a:t>
            </a:r>
          </a:p>
        </p:txBody>
      </p:sp>
      <p:sp>
        <p:nvSpPr>
          <p:cNvPr id="4" name="Slide Number Placeholder 3"/>
          <p:cNvSpPr>
            <a:spLocks noGrp="1"/>
          </p:cNvSpPr>
          <p:nvPr>
            <p:ph type="sldNum" sz="quarter" idx="5"/>
          </p:nvPr>
        </p:nvSpPr>
        <p:spPr/>
        <p:txBody>
          <a:bodyPr/>
          <a:lstStyle/>
          <a:p>
            <a:fld id="{08E44206-73AE-4F78-BC6B-49242F724CE0}" type="slidenum">
              <a:rPr lang="en-US" smtClean="0"/>
              <a:t>2</a:t>
            </a:fld>
            <a:endParaRPr lang="en-US"/>
          </a:p>
        </p:txBody>
      </p:sp>
    </p:spTree>
    <p:extLst>
      <p:ext uri="{BB962C8B-B14F-4D97-AF65-F5344CB8AC3E}">
        <p14:creationId xmlns:p14="http://schemas.microsoft.com/office/powerpoint/2010/main" val="2968392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Implementing targeted service improvements in areas highlighted by sentiment analysis can elevate guest satisfaction and operational effectiveness.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20</a:t>
            </a:fld>
            <a:endParaRPr lang="en-US"/>
          </a:p>
        </p:txBody>
      </p:sp>
    </p:spTree>
    <p:extLst>
      <p:ext uri="{BB962C8B-B14F-4D97-AF65-F5344CB8AC3E}">
        <p14:creationId xmlns:p14="http://schemas.microsoft.com/office/powerpoint/2010/main" val="275998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Establishing ongoing sentiment monitoring systems ensures timely detection of experience issues, allowing proactive management and sustained guest delight.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21</a:t>
            </a:fld>
            <a:endParaRPr lang="en-US"/>
          </a:p>
        </p:txBody>
      </p:sp>
    </p:spTree>
    <p:extLst>
      <p:ext uri="{BB962C8B-B14F-4D97-AF65-F5344CB8AC3E}">
        <p14:creationId xmlns:p14="http://schemas.microsoft.com/office/powerpoint/2010/main" val="1936289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Future work may include integrating advanced NLP models, incorporating multilingual feedback, and refining sentiment granularity to capture deeper insights.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22</a:t>
            </a:fld>
            <a:endParaRPr lang="en-US"/>
          </a:p>
        </p:txBody>
      </p:sp>
    </p:spTree>
    <p:extLst>
      <p:ext uri="{BB962C8B-B14F-4D97-AF65-F5344CB8AC3E}">
        <p14:creationId xmlns:p14="http://schemas.microsoft.com/office/powerpoint/2010/main" val="236361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A sentiment score reflects the emotional tone of guest comments, ranging from –1.0 (very negative) to +1.0 (very positive), with 0.0 as neutral. For example, 'Amazing service and friendly staff' receives a positive score, while 'Very disappointing experience' is negative. This score converts qualitative feedback into measurable insights, enabling objective comparison at scale.</a:t>
            </a:r>
          </a:p>
        </p:txBody>
      </p:sp>
      <p:sp>
        <p:nvSpPr>
          <p:cNvPr id="4" name="Slide Number Placeholder 3"/>
          <p:cNvSpPr>
            <a:spLocks noGrp="1"/>
          </p:cNvSpPr>
          <p:nvPr>
            <p:ph type="sldNum" sz="quarter" idx="5"/>
          </p:nvPr>
        </p:nvSpPr>
        <p:spPr/>
        <p:txBody>
          <a:bodyPr/>
          <a:lstStyle/>
          <a:p>
            <a:fld id="{48D3D675-BEC3-462F-96C8-87169009CFB8}" type="slidenum">
              <a:rPr lang="en-US" smtClean="0"/>
              <a:t>23</a:t>
            </a:fld>
            <a:endParaRPr lang="en-US"/>
          </a:p>
        </p:txBody>
      </p:sp>
    </p:spTree>
    <p:extLst>
      <p:ext uri="{BB962C8B-B14F-4D97-AF65-F5344CB8AC3E}">
        <p14:creationId xmlns:p14="http://schemas.microsoft.com/office/powerpoint/2010/main" val="39892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Prima Class leads with the highest average guest sentiment, reflecting exceptional guest experiences. Breakaway and Jewel Classes maintain consistently strong performance, indicating reliable satisfaction across voyages. In contrast, Epic and Dawn Classes report notably lower sentiment scores, highlighting areas for potential improvement in services and amenities.</a:t>
            </a:r>
          </a:p>
        </p:txBody>
      </p:sp>
      <p:sp>
        <p:nvSpPr>
          <p:cNvPr id="4" name="Slide Number Placeholder 3"/>
          <p:cNvSpPr>
            <a:spLocks noGrp="1"/>
          </p:cNvSpPr>
          <p:nvPr>
            <p:ph type="sldNum" sz="quarter" idx="5"/>
          </p:nvPr>
        </p:nvSpPr>
        <p:spPr/>
        <p:txBody>
          <a:bodyPr/>
          <a:lstStyle/>
          <a:p>
            <a:fld id="{48D3D675-BEC3-462F-96C8-87169009CFB8}" type="slidenum">
              <a:rPr lang="en-US" smtClean="0"/>
              <a:t>24</a:t>
            </a:fld>
            <a:endParaRPr lang="en-US"/>
          </a:p>
        </p:txBody>
      </p:sp>
    </p:spTree>
    <p:extLst>
      <p:ext uri="{BB962C8B-B14F-4D97-AF65-F5344CB8AC3E}">
        <p14:creationId xmlns:p14="http://schemas.microsoft.com/office/powerpoint/2010/main" val="280540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Prima Class excels in guest experience, setting the standard for premium expectations. Breakaway and Jewel Classes demonstrate strong mid-tier performance with stable, positive sentiment, highlighting their value-for-money appeal. Epic and Dawn Classes, however, are underperforming and generating dissatisfaction, presenting potential risks to both brand reputation and revenue.</a:t>
            </a:r>
          </a:p>
        </p:txBody>
      </p:sp>
      <p:sp>
        <p:nvSpPr>
          <p:cNvPr id="4" name="Slide Number Placeholder 3"/>
          <p:cNvSpPr>
            <a:spLocks noGrp="1"/>
          </p:cNvSpPr>
          <p:nvPr>
            <p:ph type="sldNum" sz="quarter" idx="5"/>
          </p:nvPr>
        </p:nvSpPr>
        <p:spPr/>
        <p:txBody>
          <a:bodyPr/>
          <a:lstStyle/>
          <a:p>
            <a:fld id="{48D3D675-BEC3-462F-96C8-87169009CFB8}" type="slidenum">
              <a:rPr lang="en-US" smtClean="0"/>
              <a:t>25</a:t>
            </a:fld>
            <a:endParaRPr lang="en-US"/>
          </a:p>
        </p:txBody>
      </p:sp>
    </p:spTree>
    <p:extLst>
      <p:ext uri="{BB962C8B-B14F-4D97-AF65-F5344CB8AC3E}">
        <p14:creationId xmlns:p14="http://schemas.microsoft.com/office/powerpoint/2010/main" val="151006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Conduct a detailed root-cause analysis for Epic and Dawn Classes to identify dissatisfaction drivers like service, food, and amenities. Align premium class expectations with the actual experience, ensuring marketing and delivery are consistent. Leverage best practices from top-performing classes, using Prima Class as a benchmark for service and experience improvements.</a:t>
            </a:r>
          </a:p>
        </p:txBody>
      </p:sp>
      <p:sp>
        <p:nvSpPr>
          <p:cNvPr id="4" name="Slide Number Placeholder 3"/>
          <p:cNvSpPr>
            <a:spLocks noGrp="1"/>
          </p:cNvSpPr>
          <p:nvPr>
            <p:ph type="sldNum" sz="quarter" idx="5"/>
          </p:nvPr>
        </p:nvSpPr>
        <p:spPr/>
        <p:txBody>
          <a:bodyPr/>
          <a:lstStyle/>
          <a:p>
            <a:fld id="{48D3D675-BEC3-462F-96C8-87169009CFB8}" type="slidenum">
              <a:rPr lang="en-US" smtClean="0"/>
              <a:t>26</a:t>
            </a:fld>
            <a:endParaRPr lang="en-US"/>
          </a:p>
        </p:txBody>
      </p:sp>
    </p:spTree>
    <p:extLst>
      <p:ext uri="{BB962C8B-B14F-4D97-AF65-F5344CB8AC3E}">
        <p14:creationId xmlns:p14="http://schemas.microsoft.com/office/powerpoint/2010/main" val="631601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Sentiment analysis detects emotional tone but does not measure operational metrics. It should complement, not replace, structured surveys or NPS analysis. Next, theme analysis will uncover key complaint drivers, sentiment will be segmented by experience area, and insights will be linked to operational KPIs for targeted improvements.</a:t>
            </a:r>
          </a:p>
        </p:txBody>
      </p:sp>
      <p:sp>
        <p:nvSpPr>
          <p:cNvPr id="4" name="Slide Number Placeholder 3"/>
          <p:cNvSpPr>
            <a:spLocks noGrp="1"/>
          </p:cNvSpPr>
          <p:nvPr>
            <p:ph type="sldNum" sz="quarter" idx="5"/>
          </p:nvPr>
        </p:nvSpPr>
        <p:spPr/>
        <p:txBody>
          <a:bodyPr/>
          <a:lstStyle/>
          <a:p>
            <a:fld id="{48D3D675-BEC3-462F-96C8-87169009CFB8}" type="slidenum">
              <a:rPr lang="en-US" smtClean="0"/>
              <a:t>27</a:t>
            </a:fld>
            <a:endParaRPr lang="en-US"/>
          </a:p>
        </p:txBody>
      </p:sp>
    </p:spTree>
    <p:extLst>
      <p:ext uri="{BB962C8B-B14F-4D97-AF65-F5344CB8AC3E}">
        <p14:creationId xmlns:p14="http://schemas.microsoft.com/office/powerpoint/2010/main" val="3476536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Guest feedback shows 65% positive sentiment, with 28.6% expressing negative experiences and 6.4% remaining neutral. The majority feel satisfied, highlighting overall success. However, almost one in three comments reveal dissatisfaction, indicating a significant opportunity for service and experience improvement going forward.</a:t>
            </a:r>
          </a:p>
        </p:txBody>
      </p:sp>
      <p:sp>
        <p:nvSpPr>
          <p:cNvPr id="4" name="Slide Number Placeholder 3"/>
          <p:cNvSpPr>
            <a:spLocks noGrp="1"/>
          </p:cNvSpPr>
          <p:nvPr>
            <p:ph type="sldNum" sz="quarter" idx="5"/>
          </p:nvPr>
        </p:nvSpPr>
        <p:spPr/>
        <p:txBody>
          <a:bodyPr/>
          <a:lstStyle/>
          <a:p>
            <a:fld id="{48D3D675-BEC3-462F-96C8-87169009CFB8}" type="slidenum">
              <a:rPr lang="en-US" smtClean="0"/>
              <a:t>28</a:t>
            </a:fld>
            <a:endParaRPr lang="en-US"/>
          </a:p>
        </p:txBody>
      </p:sp>
    </p:spTree>
    <p:extLst>
      <p:ext uri="{BB962C8B-B14F-4D97-AF65-F5344CB8AC3E}">
        <p14:creationId xmlns:p14="http://schemas.microsoft.com/office/powerpoint/2010/main" val="1344390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Sentiment analysis of guest feedback across Norwegian Cruise Line ship classes provides actionable insights that drive improved guest experiences and informed leadership decisions. Continuous application of these methods supports sustained operational excellence and customer loyalty.</a:t>
            </a:r>
          </a:p>
        </p:txBody>
      </p:sp>
      <p:sp>
        <p:nvSpPr>
          <p:cNvPr id="4" name="Slide Number Placeholder 3"/>
          <p:cNvSpPr>
            <a:spLocks noGrp="1"/>
          </p:cNvSpPr>
          <p:nvPr>
            <p:ph type="sldNum" sz="quarter" idx="5"/>
          </p:nvPr>
        </p:nvSpPr>
        <p:spPr/>
        <p:txBody>
          <a:bodyPr/>
          <a:lstStyle/>
          <a:p>
            <a:fld id="{08E44206-73AE-4F78-BC6B-49242F724CE0}" type="slidenum">
              <a:rPr lang="en-US" smtClean="0"/>
              <a:t>29</a:t>
            </a:fld>
            <a:endParaRPr lang="en-US"/>
          </a:p>
        </p:txBody>
      </p:sp>
    </p:spTree>
    <p:extLst>
      <p:ext uri="{BB962C8B-B14F-4D97-AF65-F5344CB8AC3E}">
        <p14:creationId xmlns:p14="http://schemas.microsoft.com/office/powerpoint/2010/main" val="345751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guest sentiment is critical for maintaining brand loyalty and improving operational performance. This section discusses how sentiment analysis supports data-driven leadership decisions by identifying experience gaps and linking guest satisfaction to business outcomes.</a:t>
            </a:r>
          </a:p>
        </p:txBody>
      </p:sp>
      <p:sp>
        <p:nvSpPr>
          <p:cNvPr id="4" name="Slide Number Placeholder 3"/>
          <p:cNvSpPr>
            <a:spLocks noGrp="1"/>
          </p:cNvSpPr>
          <p:nvPr>
            <p:ph type="sldNum" sz="quarter" idx="5"/>
          </p:nvPr>
        </p:nvSpPr>
        <p:spPr/>
        <p:txBody>
          <a:bodyPr/>
          <a:lstStyle/>
          <a:p>
            <a:fld id="{08E44206-73AE-4F78-BC6B-49242F724CE0}" type="slidenum">
              <a:rPr lang="en-US" smtClean="0"/>
              <a:t>3</a:t>
            </a:fld>
            <a:endParaRPr lang="en-US"/>
          </a:p>
        </p:txBody>
      </p:sp>
    </p:spTree>
    <p:extLst>
      <p:ext uri="{BB962C8B-B14F-4D97-AF65-F5344CB8AC3E}">
        <p14:creationId xmlns:p14="http://schemas.microsoft.com/office/powerpoint/2010/main" val="26414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Guest satisfaction directly influences brand loyalty, repeat bookings, and positive word-of-mouth. Measuring sentiment helps quantify these experiences and supports strategies to retain customers and enhance the brand reputation.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4</a:t>
            </a:fld>
            <a:endParaRPr lang="en-US"/>
          </a:p>
        </p:txBody>
      </p:sp>
    </p:spTree>
    <p:extLst>
      <p:ext uri="{BB962C8B-B14F-4D97-AF65-F5344CB8AC3E}">
        <p14:creationId xmlns:p14="http://schemas.microsoft.com/office/powerpoint/2010/main" val="29280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Experience gaps negatively impact operational efficiency and guest retention. By identifying these gaps through sentiment analysis, cruise line operations can prioritize improvements to enhance overall guest satisfaction and streamline service delivery.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5</a:t>
            </a:fld>
            <a:endParaRPr lang="en-US"/>
          </a:p>
        </p:txBody>
      </p:sp>
    </p:spTree>
    <p:extLst>
      <p:ext uri="{BB962C8B-B14F-4D97-AF65-F5344CB8AC3E}">
        <p14:creationId xmlns:p14="http://schemas.microsoft.com/office/powerpoint/2010/main" val="278564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Sentiment analysis provides actionable insights from unstructured guest feedback, enabling leadership to make informed decisions that align with customer needs and expectations, supporting continuous improvement initiatives.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6</a:t>
            </a:fld>
            <a:endParaRPr lang="en-US"/>
          </a:p>
        </p:txBody>
      </p:sp>
    </p:spTree>
    <p:extLst>
      <p:ext uri="{BB962C8B-B14F-4D97-AF65-F5344CB8AC3E}">
        <p14:creationId xmlns:p14="http://schemas.microsoft.com/office/powerpoint/2010/main" val="357773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dataset used for analysis, including the source of guest feedback, ship classes included, and the advantages of using unstructured guest comments to gather rich sentiment information.</a:t>
            </a:r>
          </a:p>
        </p:txBody>
      </p:sp>
      <p:sp>
        <p:nvSpPr>
          <p:cNvPr id="4" name="Slide Number Placeholder 3"/>
          <p:cNvSpPr>
            <a:spLocks noGrp="1"/>
          </p:cNvSpPr>
          <p:nvPr>
            <p:ph type="sldNum" sz="quarter" idx="5"/>
          </p:nvPr>
        </p:nvSpPr>
        <p:spPr/>
        <p:txBody>
          <a:bodyPr/>
          <a:lstStyle/>
          <a:p>
            <a:fld id="{08E44206-73AE-4F78-BC6B-49242F724CE0}" type="slidenum">
              <a:rPr lang="en-US" smtClean="0"/>
              <a:t>7</a:t>
            </a:fld>
            <a:endParaRPr lang="en-US"/>
          </a:p>
        </p:txBody>
      </p:sp>
    </p:spTree>
    <p:extLst>
      <p:ext uri="{BB962C8B-B14F-4D97-AF65-F5344CB8AC3E}">
        <p14:creationId xmlns:p14="http://schemas.microsoft.com/office/powerpoint/2010/main" val="426968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dataset comprises passenger comments collected from post-cruise surveys and online reviews, providing qualitative insights into guest experiences across multiple voyages and ship classes.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8</a:t>
            </a:fld>
            <a:endParaRPr lang="en-US"/>
          </a:p>
        </p:txBody>
      </p:sp>
    </p:spTree>
    <p:extLst>
      <p:ext uri="{BB962C8B-B14F-4D97-AF65-F5344CB8AC3E}">
        <p14:creationId xmlns:p14="http://schemas.microsoft.com/office/powerpoint/2010/main" val="333284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analysis includes various Norwegian Cruise Line ship classes, enabling comparison across different vessel types to detect class-specific sentiment trends and performance.
Image source: Microsoft 365 content library
</a:t>
            </a:r>
          </a:p>
        </p:txBody>
      </p:sp>
      <p:sp>
        <p:nvSpPr>
          <p:cNvPr id="4" name="Slide Number Placeholder 3"/>
          <p:cNvSpPr>
            <a:spLocks noGrp="1"/>
          </p:cNvSpPr>
          <p:nvPr>
            <p:ph type="sldNum" sz="quarter" idx="5"/>
          </p:nvPr>
        </p:nvSpPr>
        <p:spPr/>
        <p:txBody>
          <a:bodyPr/>
          <a:lstStyle/>
          <a:p>
            <a:fld id="{08E44206-73AE-4F78-BC6B-49242F724CE0}" type="slidenum">
              <a:rPr lang="en-US" smtClean="0"/>
              <a:t>9</a:t>
            </a:fld>
            <a:endParaRPr lang="en-US"/>
          </a:p>
        </p:txBody>
      </p:sp>
    </p:spTree>
    <p:extLst>
      <p:ext uri="{BB962C8B-B14F-4D97-AF65-F5344CB8AC3E}">
        <p14:creationId xmlns:p14="http://schemas.microsoft.com/office/powerpoint/2010/main" val="3391914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7F7D157-9D54-4ABE-BE8C-77AD528E511E}"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13774309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1832AB9-C17A-47B0-9D10-29F716F24E10}"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4669373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2F3C1FD-1DA2-4A99-B295-94C295B6E27E}"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7470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79B435F-9D10-44BC-871D-72FDCBD2C579}"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5932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BBC8E2D-2CBE-44DB-95DA-1D2A3B5C33E1}"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21146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C8F08C-0F8C-45B7-A32B-92E2BED42605}"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85515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CF51167-D190-429E-B2DC-A3F475BC1E3E}"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4581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DE7FFFA-7169-450C-B2A6-C4330046591C}"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29303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42AD35-5727-4187-A717-B8B8F83417C9}"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698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D5DC876-3231-47A0-B107-13712DB4B471}"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22200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592600C-CE49-4D03-8292-844ED3D33DC3}"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193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37DE8C5-B208-4D6E-8D34-61B5708BAB06}" type="datetime1">
              <a:rPr lang="en-US" smtClean="0"/>
              <a:t>12/18/2025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335421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C108D33-E34B-40E1-9372-173B31479494}"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4012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4451887-C5CD-4E45-9ED4-1B541F47AC8B}"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2632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9A583F07-5201-492B-8D89-4AD9D22912D3}"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5675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8D2793D-12E6-4628-8686-A077AC37DFC2}"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56347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E1873B6-690A-4113-8065-547907EF2F18}"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82647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7CEC1AD-3747-4C03-A4B8-76CD6EDD4334}"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0784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86ECED-92A2-4204-B0C4-04AA98DF70D8}"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88544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FD31CA1-7C58-4C14-86EB-2AB44E47E178}"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19757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CD72B4-2276-477A-BC29-5F67E88909C8}"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46915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CA1F225B-9A4A-4003-9261-2ABF14DF66A5}"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520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CCB97DB-0618-440E-A94D-9998B58BB59C}" type="datetime1">
              <a:rPr lang="en-US" smtClean="0"/>
              <a:t>12/18/2025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865918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E99A33-95DE-47BC-A859-4E8F3361F01C}"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0455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8EA0989-CC13-4F68-B17E-E1C9B114B7D5}"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6505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2FE94733-3049-42DA-BA2F-6335A6A6D2BE}"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10501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E46127CD-D477-42BF-92E4-17B2F84B396B}"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64334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C91CAB92-5693-4528-B602-311DF83679FA}"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56558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1694C6E-26AF-4A33-94B6-BFB7CA5D5E2F}"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Sampada DD</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08949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B55997DC-F778-46E7-9D5E-7BD02F103812}"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a:t>Sampada DD</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50274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694F239-8430-4AC0-AF7E-13FE078E3546}" type="datetime1">
              <a:rPr lang="en-US" smtClean="0"/>
              <a:t>12/18/2025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31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29E074B-6A69-4459-B671-A04D8E4139AD}" type="datetime1">
              <a:rPr lang="en-US" smtClean="0"/>
              <a:t>12/18/2025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191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0F5D9D9E-E227-40EB-B712-28ACA3257928}" type="datetime1">
              <a:rPr lang="en-US" smtClean="0"/>
              <a:t>12/18/2025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51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CFB4386-734B-47F3-B2CE-DD2187BAB351}"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749366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9A7604F-AEC6-4719-B9F6-289EE3620EC6}" type="datetime1">
              <a:rPr lang="en-US" smtClean="0"/>
              <a:t>12/18/2025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430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AF0DF943-2ED7-428E-883E-8794D2DD8C45}" type="datetime1">
              <a:rPr lang="en-US" smtClean="0"/>
              <a:t>12/18/2025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3574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34ADD68-ECC9-44F5-8FB7-6FFB06A0785E}"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9423551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56F8483-1C9C-4275-B017-8DF0281AA5D8}"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Sampada DD</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256631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A0279E1-EC44-4F6F-81FB-2EAF6ED8860A}"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988213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318C8AC6-1AD2-4B2C-A09E-3CA512A3A642}" type="datetime1">
              <a:rPr lang="en-US" smtClean="0"/>
              <a:t>12/18/2025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Sampada DD</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207188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48E01FD4-8C12-47B7-8A20-E9DEC0BAB63A}" type="datetime1">
              <a:rPr lang="en-US" smtClean="0"/>
              <a:t>12/18/2025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Sampada DD</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79099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0F66D9CE-6D88-470C-BCB9-9C28CAC8F0AA}"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97342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FF160A6-78C5-44C4-BB0A-5127B57452BC}"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33373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C06FCEF5-CD46-47A4-B707-AC7C6699199D}"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86031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A3E98-4BC3-4C8E-8765-B7A32523714A}"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700433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BD81521-ACF8-4BCF-82AA-D92832CBCB9E}" type="datetime1">
              <a:rPr lang="en-US" smtClean="0"/>
              <a:t>12/18/2025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Sampada DD</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863548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4EA06493-0FF8-4732-99DB-243E97C60406}" type="datetime1">
              <a:rPr lang="en-US" smtClean="0"/>
              <a:t>12/18/2025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a:t>Sampada DD</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4070067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A8A0-A679-6DEC-139D-EC8E9877CF88}"/>
              </a:ext>
            </a:extLst>
          </p:cNvPr>
          <p:cNvSpPr>
            <a:spLocks noGrp="1"/>
          </p:cNvSpPr>
          <p:nvPr>
            <p:ph type="ctrTitle"/>
          </p:nvPr>
        </p:nvSpPr>
        <p:spPr>
          <a:xfrm>
            <a:off x="431172" y="3425399"/>
            <a:ext cx="7685140" cy="2621154"/>
          </a:xfrm>
        </p:spPr>
        <p:txBody>
          <a:bodyPr anchor="b">
            <a:normAutofit/>
          </a:bodyPr>
          <a:lstStyle/>
          <a:p>
            <a:r>
              <a:rPr lang="en-US" sz="3400"/>
              <a:t>Guest Experience Sentiment Analysis Across Norwegian Cruise Line Ship Classes Using NLP</a:t>
            </a:r>
          </a:p>
        </p:txBody>
      </p:sp>
      <p:sp>
        <p:nvSpPr>
          <p:cNvPr id="3" name="Subtitle 2">
            <a:extLst>
              <a:ext uri="{FF2B5EF4-FFF2-40B4-BE49-F238E27FC236}">
                <a16:creationId xmlns:a16="http://schemas.microsoft.com/office/drawing/2014/main" id="{F59D948B-EE08-AE10-66C6-25160AD6E248}"/>
              </a:ext>
            </a:extLst>
          </p:cNvPr>
          <p:cNvSpPr>
            <a:spLocks noGrp="1"/>
          </p:cNvSpPr>
          <p:nvPr>
            <p:ph type="subTitle" idx="1"/>
          </p:nvPr>
        </p:nvSpPr>
        <p:spPr>
          <a:xfrm>
            <a:off x="431172" y="415057"/>
            <a:ext cx="7685139" cy="1414091"/>
          </a:xfrm>
        </p:spPr>
        <p:txBody>
          <a:bodyPr>
            <a:normAutofit/>
          </a:bodyPr>
          <a:lstStyle/>
          <a:p>
            <a:r>
              <a:rPr lang="en-US"/>
              <a:t>Applying NLP to evaluate passenger feedback effectively</a:t>
            </a:r>
          </a:p>
        </p:txBody>
      </p:sp>
      <p:sp>
        <p:nvSpPr>
          <p:cNvPr id="4" name="Date Placeholder 3">
            <a:extLst>
              <a:ext uri="{FF2B5EF4-FFF2-40B4-BE49-F238E27FC236}">
                <a16:creationId xmlns:a16="http://schemas.microsoft.com/office/drawing/2014/main" id="{C3D5D53E-11FE-7996-90FB-9EF72C9E29AD}"/>
              </a:ext>
            </a:extLst>
          </p:cNvPr>
          <p:cNvSpPr>
            <a:spLocks noGrp="1"/>
          </p:cNvSpPr>
          <p:nvPr>
            <p:ph type="dt" sz="half" idx="10"/>
          </p:nvPr>
        </p:nvSpPr>
        <p:spPr>
          <a:xfrm>
            <a:off x="431172" y="6490524"/>
            <a:ext cx="2841959" cy="336141"/>
          </a:xfrm>
        </p:spPr>
        <p:txBody>
          <a:bodyPr anchor="ctr">
            <a:normAutofit/>
          </a:bodyPr>
          <a:lstStyle/>
          <a:p>
            <a:pPr>
              <a:spcAft>
                <a:spcPts val="600"/>
              </a:spcAft>
            </a:pPr>
            <a:fld id="{9DA42FB1-32A1-4F3E-979C-97AC9D5D0BD2}" type="datetime1">
              <a:rPr lang="en-US" smtClean="0"/>
              <a:t>12/18/2025</a:t>
            </a:fld>
            <a:endParaRPr lang="en-US"/>
          </a:p>
        </p:txBody>
      </p:sp>
      <p:sp>
        <p:nvSpPr>
          <p:cNvPr id="5" name="Footer Placeholder 4">
            <a:extLst>
              <a:ext uri="{FF2B5EF4-FFF2-40B4-BE49-F238E27FC236}">
                <a16:creationId xmlns:a16="http://schemas.microsoft.com/office/drawing/2014/main" id="{176715CA-A211-D653-DB23-CD646FA6E92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8B51DC9F-0653-59CE-4972-145BAB39D4D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Tree>
    <p:extLst>
      <p:ext uri="{BB962C8B-B14F-4D97-AF65-F5344CB8AC3E}">
        <p14:creationId xmlns:p14="http://schemas.microsoft.com/office/powerpoint/2010/main" val="238543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7956-B46B-8943-5035-4FDC95DB013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Advantages of Unstructured Guest Comment Data</a:t>
            </a:r>
          </a:p>
        </p:txBody>
      </p:sp>
      <p:pic>
        <p:nvPicPr>
          <p:cNvPr id="7" name="Content Placeholder 6" descr="Desk top view customer satisfaction review">
            <a:extLst>
              <a:ext uri="{FF2B5EF4-FFF2-40B4-BE49-F238E27FC236}">
                <a16:creationId xmlns:a16="http://schemas.microsoft.com/office/drawing/2014/main" id="{54AAA07E-98D6-4780-8867-C0F424820CC0}"/>
              </a:ext>
            </a:extLst>
          </p:cNvPr>
          <p:cNvPicPr>
            <a:picLocks noGrp="1" noChangeAspect="1"/>
          </p:cNvPicPr>
          <p:nvPr>
            <p:ph type="pic" sz="quarter" idx="15"/>
          </p:nvPr>
        </p:nvPicPr>
        <p:blipFill>
          <a:blip r:embed="rId3"/>
          <a:srcRect l="7290" r="2060" b="-2"/>
          <a:stretch>
            <a:fillRect/>
          </a:stretch>
        </p:blipFill>
        <p:spPr>
          <a:xfrm>
            <a:off x="20" y="10"/>
            <a:ext cx="7734280" cy="6399142"/>
          </a:xfrm>
        </p:spPr>
      </p:pic>
      <p:sp>
        <p:nvSpPr>
          <p:cNvPr id="8" name="TextBox 7">
            <a:extLst>
              <a:ext uri="{FF2B5EF4-FFF2-40B4-BE49-F238E27FC236}">
                <a16:creationId xmlns:a16="http://schemas.microsoft.com/office/drawing/2014/main" id="{731DF9D0-4C55-48A2-944A-8165AFFDA4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Deeper Emotional Insights</a:t>
            </a:r>
          </a:p>
          <a:p>
            <a:pPr marL="0" lvl="1" indent="0">
              <a:spcBef>
                <a:spcPts val="1000"/>
              </a:spcBef>
              <a:spcAft>
                <a:spcPts val="600"/>
              </a:spcAft>
              <a:buFont typeface="Arial" panose="020B0604020202020204" pitchFamily="34" charset="0"/>
              <a:buNone/>
            </a:pPr>
            <a:r>
              <a:rPr lang="en-US" sz="1400"/>
              <a:t>Unstructured guest comments reveal detailed emotions and experiences beyond numerical survey data.</a:t>
            </a:r>
          </a:p>
          <a:p>
            <a:pPr marL="0" indent="0">
              <a:spcBef>
                <a:spcPts val="2500"/>
              </a:spcBef>
              <a:spcAft>
                <a:spcPts val="600"/>
              </a:spcAft>
              <a:buFont typeface="Arial" panose="020B0604020202020204" pitchFamily="34" charset="0"/>
              <a:buNone/>
            </a:pPr>
            <a:r>
              <a:rPr lang="en-US" sz="1400" b="1"/>
              <a:t>Enhanced Sentiment Analysis</a:t>
            </a:r>
          </a:p>
          <a:p>
            <a:pPr marL="0" lvl="1" indent="0">
              <a:spcBef>
                <a:spcPts val="1000"/>
              </a:spcBef>
              <a:spcAft>
                <a:spcPts val="600"/>
              </a:spcAft>
              <a:buFont typeface="Arial" panose="020B0604020202020204" pitchFamily="34" charset="0"/>
              <a:buNone/>
            </a:pPr>
            <a:r>
              <a:rPr lang="en-US" sz="1400"/>
              <a:t>Analyzing free-text data enables a more nuanced understanding of guest sentiment and satisfaction.</a:t>
            </a:r>
          </a:p>
        </p:txBody>
      </p:sp>
      <p:sp>
        <p:nvSpPr>
          <p:cNvPr id="4" name="Date Placeholder 3">
            <a:extLst>
              <a:ext uri="{FF2B5EF4-FFF2-40B4-BE49-F238E27FC236}">
                <a16:creationId xmlns:a16="http://schemas.microsoft.com/office/drawing/2014/main" id="{92A7EA3D-BD83-5D9A-6089-1CFE67D3D4F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DED5FCE-C2E5-48FF-9BC3-96E9418D1173}" type="datetime1">
              <a:rPr lang="en-US" smtClean="0"/>
              <a:t>12/18/2025</a:t>
            </a:fld>
            <a:endParaRPr lang="en-US"/>
          </a:p>
        </p:txBody>
      </p:sp>
      <p:sp>
        <p:nvSpPr>
          <p:cNvPr id="5" name="Footer Placeholder 4">
            <a:extLst>
              <a:ext uri="{FF2B5EF4-FFF2-40B4-BE49-F238E27FC236}">
                <a16:creationId xmlns:a16="http://schemas.microsoft.com/office/drawing/2014/main" id="{70181A6F-49B8-9133-5B82-514159027DE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93BB7AED-1162-30EA-E61C-53680B86719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10</a:t>
            </a:fld>
            <a:endParaRPr lang="en-US"/>
          </a:p>
        </p:txBody>
      </p:sp>
    </p:spTree>
    <p:extLst>
      <p:ext uri="{BB962C8B-B14F-4D97-AF65-F5344CB8AC3E}">
        <p14:creationId xmlns:p14="http://schemas.microsoft.com/office/powerpoint/2010/main" val="1261478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C94B-635D-B491-71E9-6AFD01BE2610}"/>
              </a:ext>
            </a:extLst>
          </p:cNvPr>
          <p:cNvSpPr>
            <a:spLocks noGrp="1"/>
          </p:cNvSpPr>
          <p:nvPr>
            <p:ph type="title"/>
          </p:nvPr>
        </p:nvSpPr>
        <p:spPr>
          <a:xfrm>
            <a:off x="431172" y="553616"/>
            <a:ext cx="7914087" cy="4008859"/>
          </a:xfrm>
        </p:spPr>
        <p:txBody>
          <a:bodyPr anchor="t">
            <a:normAutofit/>
          </a:bodyPr>
          <a:lstStyle/>
          <a:p>
            <a:r>
              <a:rPr lang="en-US"/>
              <a:t>Natural Language Processing Methodology</a:t>
            </a:r>
          </a:p>
        </p:txBody>
      </p:sp>
      <p:sp>
        <p:nvSpPr>
          <p:cNvPr id="11" name="Text Placeholder 2">
            <a:extLst>
              <a:ext uri="{FF2B5EF4-FFF2-40B4-BE49-F238E27FC236}">
                <a16:creationId xmlns:a16="http://schemas.microsoft.com/office/drawing/2014/main" id="{650599D9-1BBA-1806-E7BB-B452C826E6DC}"/>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7590A523-4C47-4D6E-F40B-7426200C2C8D}"/>
              </a:ext>
            </a:extLst>
          </p:cNvPr>
          <p:cNvSpPr>
            <a:spLocks noGrp="1"/>
          </p:cNvSpPr>
          <p:nvPr>
            <p:ph type="dt" sz="half" idx="10"/>
          </p:nvPr>
        </p:nvSpPr>
        <p:spPr>
          <a:xfrm>
            <a:off x="431172" y="6490524"/>
            <a:ext cx="2841959" cy="336141"/>
          </a:xfrm>
        </p:spPr>
        <p:txBody>
          <a:bodyPr anchor="ctr">
            <a:normAutofit/>
          </a:bodyPr>
          <a:lstStyle/>
          <a:p>
            <a:pPr>
              <a:spcAft>
                <a:spcPts val="600"/>
              </a:spcAft>
            </a:pPr>
            <a:fld id="{4AAA1966-5B9C-4DDC-A4D8-0C5200CA6F23}" type="datetime1">
              <a:rPr lang="en-US" smtClean="0"/>
              <a:t>12/18/2025</a:t>
            </a:fld>
            <a:endParaRPr lang="en-US"/>
          </a:p>
        </p:txBody>
      </p:sp>
      <p:sp>
        <p:nvSpPr>
          <p:cNvPr id="5" name="Footer Placeholder 4">
            <a:extLst>
              <a:ext uri="{FF2B5EF4-FFF2-40B4-BE49-F238E27FC236}">
                <a16:creationId xmlns:a16="http://schemas.microsoft.com/office/drawing/2014/main" id="{1FAC21B9-2A83-576C-D70F-23CF0B23203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1A35A194-CDB2-A8EC-8DB3-B2537F761D24}"/>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1293472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70CC-A64D-19CF-DD31-64113DB0AAB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Data Cleaning and Preprocessing Steps</a:t>
            </a:r>
          </a:p>
        </p:txBody>
      </p:sp>
      <p:pic>
        <p:nvPicPr>
          <p:cNvPr id="7" name="Content Placeholder 6" descr="Internet of Things Concept">
            <a:extLst>
              <a:ext uri="{FF2B5EF4-FFF2-40B4-BE49-F238E27FC236}">
                <a16:creationId xmlns:a16="http://schemas.microsoft.com/office/drawing/2014/main" id="{5D3D28D4-6C93-48E6-8153-F4C483F4AFA8}"/>
              </a:ext>
            </a:extLst>
          </p:cNvPr>
          <p:cNvPicPr>
            <a:picLocks noGrp="1" noChangeAspect="1"/>
          </p:cNvPicPr>
          <p:nvPr>
            <p:ph type="pic" sz="quarter" idx="15"/>
          </p:nvPr>
        </p:nvPicPr>
        <p:blipFill>
          <a:blip r:embed="rId3"/>
          <a:srcRect l="5423" r="13900" b="1"/>
          <a:stretch>
            <a:fillRect/>
          </a:stretch>
        </p:blipFill>
        <p:spPr>
          <a:xfrm>
            <a:off x="20" y="10"/>
            <a:ext cx="7734280" cy="6399142"/>
          </a:xfrm>
        </p:spPr>
      </p:pic>
      <p:sp>
        <p:nvSpPr>
          <p:cNvPr id="8" name="TextBox 7">
            <a:extLst>
              <a:ext uri="{FF2B5EF4-FFF2-40B4-BE49-F238E27FC236}">
                <a16:creationId xmlns:a16="http://schemas.microsoft.com/office/drawing/2014/main" id="{D82692DC-0F35-4DC9-8672-D0B8CBEDEC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Noise Removal</a:t>
            </a:r>
          </a:p>
          <a:p>
            <a:pPr marL="0" lvl="1" indent="0">
              <a:lnSpc>
                <a:spcPct val="90000"/>
              </a:lnSpc>
              <a:spcBef>
                <a:spcPts val="1000"/>
              </a:spcBef>
              <a:spcAft>
                <a:spcPts val="600"/>
              </a:spcAft>
              <a:buFont typeface="Arial" panose="020B0604020202020204" pitchFamily="34" charset="0"/>
              <a:buNone/>
            </a:pPr>
            <a:r>
              <a:rPr lang="en-US" sz="1000"/>
              <a:t>Eliminate irrelevant or erroneous data to improve the quality of guest comments for analysis.</a:t>
            </a:r>
          </a:p>
          <a:p>
            <a:pPr marL="0" indent="0">
              <a:lnSpc>
                <a:spcPct val="90000"/>
              </a:lnSpc>
              <a:spcBef>
                <a:spcPts val="2500"/>
              </a:spcBef>
              <a:spcAft>
                <a:spcPts val="600"/>
              </a:spcAft>
              <a:buFont typeface="Arial" panose="020B0604020202020204" pitchFamily="34" charset="0"/>
              <a:buNone/>
            </a:pPr>
            <a:r>
              <a:rPr lang="en-US" sz="1000" b="1"/>
              <a:t>Text Normalization</a:t>
            </a:r>
          </a:p>
          <a:p>
            <a:pPr marL="0" lvl="1" indent="0">
              <a:lnSpc>
                <a:spcPct val="90000"/>
              </a:lnSpc>
              <a:spcBef>
                <a:spcPts val="1000"/>
              </a:spcBef>
              <a:spcAft>
                <a:spcPts val="600"/>
              </a:spcAft>
              <a:buFont typeface="Arial" panose="020B0604020202020204" pitchFamily="34" charset="0"/>
              <a:buNone/>
            </a:pPr>
            <a:r>
              <a:rPr lang="en-US" sz="1000"/>
              <a:t>Standardize text by converting to lowercase and correcting inconsistencies for uniform analysis.</a:t>
            </a:r>
          </a:p>
          <a:p>
            <a:pPr marL="0" indent="0">
              <a:lnSpc>
                <a:spcPct val="90000"/>
              </a:lnSpc>
              <a:spcBef>
                <a:spcPts val="2500"/>
              </a:spcBef>
              <a:spcAft>
                <a:spcPts val="600"/>
              </a:spcAft>
              <a:buFont typeface="Arial" panose="020B0604020202020204" pitchFamily="34" charset="0"/>
              <a:buNone/>
            </a:pPr>
            <a:r>
              <a:rPr lang="en-US" sz="1000" b="1"/>
              <a:t>Irrelevant Data Filtering</a:t>
            </a:r>
          </a:p>
          <a:p>
            <a:pPr marL="0" lvl="1" indent="0">
              <a:lnSpc>
                <a:spcPct val="90000"/>
              </a:lnSpc>
              <a:spcBef>
                <a:spcPts val="1000"/>
              </a:spcBef>
              <a:spcAft>
                <a:spcPts val="600"/>
              </a:spcAft>
              <a:buFont typeface="Arial" panose="020B0604020202020204" pitchFamily="34" charset="0"/>
              <a:buNone/>
            </a:pPr>
            <a:r>
              <a:rPr lang="en-US" sz="1000"/>
              <a:t>Filter out non-essential information to focus on meaningful content for sentiment analysis.</a:t>
            </a:r>
          </a:p>
        </p:txBody>
      </p:sp>
      <p:sp>
        <p:nvSpPr>
          <p:cNvPr id="4" name="Date Placeholder 3">
            <a:extLst>
              <a:ext uri="{FF2B5EF4-FFF2-40B4-BE49-F238E27FC236}">
                <a16:creationId xmlns:a16="http://schemas.microsoft.com/office/drawing/2014/main" id="{D9B437FA-00DB-EC8C-4E61-6A1019853D6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11C883F9-80B0-4917-AF5B-6C95DBDCC2A2}" type="datetime1">
              <a:rPr lang="en-US" smtClean="0"/>
              <a:t>12/18/2025</a:t>
            </a:fld>
            <a:endParaRPr lang="en-US"/>
          </a:p>
        </p:txBody>
      </p:sp>
      <p:sp>
        <p:nvSpPr>
          <p:cNvPr id="5" name="Footer Placeholder 4">
            <a:extLst>
              <a:ext uri="{FF2B5EF4-FFF2-40B4-BE49-F238E27FC236}">
                <a16:creationId xmlns:a16="http://schemas.microsoft.com/office/drawing/2014/main" id="{1CF341F2-06B6-3AA7-8A6B-1D0BA4F921B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1DEF5112-3B84-ADDB-9D72-6B842C8398C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12</a:t>
            </a:fld>
            <a:endParaRPr lang="en-US"/>
          </a:p>
        </p:txBody>
      </p:sp>
    </p:spTree>
    <p:extLst>
      <p:ext uri="{BB962C8B-B14F-4D97-AF65-F5344CB8AC3E}">
        <p14:creationId xmlns:p14="http://schemas.microsoft.com/office/powerpoint/2010/main" val="399280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C6DD-BBDD-761C-B6A6-FBD0A507E408}"/>
              </a:ext>
            </a:extLst>
          </p:cNvPr>
          <p:cNvSpPr>
            <a:spLocks noGrp="1"/>
          </p:cNvSpPr>
          <p:nvPr>
            <p:ph type="title"/>
          </p:nvPr>
        </p:nvSpPr>
        <p:spPr>
          <a:xfrm>
            <a:off x="431172" y="293302"/>
            <a:ext cx="11125032" cy="965101"/>
          </a:xfrm>
        </p:spPr>
        <p:txBody>
          <a:bodyPr anchor="b">
            <a:normAutofit/>
          </a:bodyPr>
          <a:lstStyle/>
          <a:p>
            <a:r>
              <a:rPr lang="en-US" sz="3000"/>
              <a:t>Application of VADER Sentiment Analysis Model</a:t>
            </a:r>
          </a:p>
        </p:txBody>
      </p:sp>
      <p:sp>
        <p:nvSpPr>
          <p:cNvPr id="4" name="Date Placeholder 3">
            <a:extLst>
              <a:ext uri="{FF2B5EF4-FFF2-40B4-BE49-F238E27FC236}">
                <a16:creationId xmlns:a16="http://schemas.microsoft.com/office/drawing/2014/main" id="{82D9F30B-CE30-7837-3607-FF8C6A752A48}"/>
              </a:ext>
            </a:extLst>
          </p:cNvPr>
          <p:cNvSpPr>
            <a:spLocks noGrp="1"/>
          </p:cNvSpPr>
          <p:nvPr>
            <p:ph type="dt" sz="half" idx="10"/>
          </p:nvPr>
        </p:nvSpPr>
        <p:spPr>
          <a:xfrm>
            <a:off x="431172" y="6490524"/>
            <a:ext cx="2841959" cy="336141"/>
          </a:xfrm>
        </p:spPr>
        <p:txBody>
          <a:bodyPr anchor="ctr">
            <a:normAutofit/>
          </a:bodyPr>
          <a:lstStyle/>
          <a:p>
            <a:pPr>
              <a:spcAft>
                <a:spcPts val="600"/>
              </a:spcAft>
            </a:pPr>
            <a:fld id="{4B7F6821-03B5-4A2A-B46C-ACA5AED5ECA1}" type="datetime1">
              <a:rPr lang="en-US" smtClean="0"/>
              <a:t>12/18/2025</a:t>
            </a:fld>
            <a:endParaRPr lang="en-US"/>
          </a:p>
        </p:txBody>
      </p:sp>
      <p:sp>
        <p:nvSpPr>
          <p:cNvPr id="5" name="Footer Placeholder 4">
            <a:extLst>
              <a:ext uri="{FF2B5EF4-FFF2-40B4-BE49-F238E27FC236}">
                <a16:creationId xmlns:a16="http://schemas.microsoft.com/office/drawing/2014/main" id="{6FE16181-6F49-1F21-38DF-C71189F969A0}"/>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3225196A-8A21-D574-564B-F545CE23F79A}"/>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13</a:t>
            </a:fld>
            <a:endParaRPr lang="en-US"/>
          </a:p>
        </p:txBody>
      </p:sp>
      <p:graphicFrame>
        <p:nvGraphicFramePr>
          <p:cNvPr id="7" name="Content Placeholder 7">
            <a:extLst>
              <a:ext uri="{FF2B5EF4-FFF2-40B4-BE49-F238E27FC236}">
                <a16:creationId xmlns:a16="http://schemas.microsoft.com/office/drawing/2014/main" id="{55A19BDD-EC5A-484D-95C8-1FEF05D343FD}"/>
              </a:ext>
            </a:extLst>
          </p:cNvPr>
          <p:cNvGraphicFramePr>
            <a:graphicFrameLocks noGrp="1"/>
          </p:cNvGraphicFramePr>
          <p:nvPr>
            <p:ph idx="1"/>
            <p:extLst>
              <p:ext uri="{D42A27DB-BD31-4B8C-83A1-F6EECF244321}">
                <p14:modId xmlns:p14="http://schemas.microsoft.com/office/powerpoint/2010/main" val="412337802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126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7781-2396-7429-9DCD-EC497E7EA2E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Aggregation and Comparative Analysis by Ship Class</a:t>
            </a:r>
          </a:p>
        </p:txBody>
      </p:sp>
      <p:pic>
        <p:nvPicPr>
          <p:cNvPr id="7" name="Content Placeholder 6" descr="Airplanes Flying as Graph Image">
            <a:extLst>
              <a:ext uri="{FF2B5EF4-FFF2-40B4-BE49-F238E27FC236}">
                <a16:creationId xmlns:a16="http://schemas.microsoft.com/office/drawing/2014/main" id="{1FC649CB-C64B-4A39-AC03-6EE118C87B2B}"/>
              </a:ext>
            </a:extLst>
          </p:cNvPr>
          <p:cNvPicPr>
            <a:picLocks noGrp="1" noChangeAspect="1"/>
          </p:cNvPicPr>
          <p:nvPr>
            <p:ph type="pic" sz="quarter" idx="15"/>
          </p:nvPr>
        </p:nvPicPr>
        <p:blipFill>
          <a:blip r:embed="rId3"/>
          <a:srcRect r="13281" b="2"/>
          <a:stretch>
            <a:fillRect/>
          </a:stretch>
        </p:blipFill>
        <p:spPr>
          <a:xfrm>
            <a:off x="20" y="10"/>
            <a:ext cx="7734280" cy="6399142"/>
          </a:xfrm>
        </p:spPr>
      </p:pic>
      <p:sp>
        <p:nvSpPr>
          <p:cNvPr id="8" name="TextBox 7">
            <a:extLst>
              <a:ext uri="{FF2B5EF4-FFF2-40B4-BE49-F238E27FC236}">
                <a16:creationId xmlns:a16="http://schemas.microsoft.com/office/drawing/2014/main" id="{872A7BAA-62D7-415A-A448-ACB617BDA6C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Sentiment Score Aggregation</a:t>
            </a:r>
          </a:p>
          <a:p>
            <a:pPr marL="0" lvl="1" indent="0">
              <a:lnSpc>
                <a:spcPct val="90000"/>
              </a:lnSpc>
              <a:spcBef>
                <a:spcPts val="1000"/>
              </a:spcBef>
              <a:spcAft>
                <a:spcPts val="600"/>
              </a:spcAft>
              <a:buFont typeface="Arial" panose="020B0604020202020204" pitchFamily="34" charset="0"/>
              <a:buNone/>
            </a:pPr>
            <a:r>
              <a:rPr lang="en-US" sz="1000"/>
              <a:t>Sentiment scores were combined by ship class to summarize guest feedback effectively.</a:t>
            </a:r>
          </a:p>
          <a:p>
            <a:pPr marL="0" indent="0">
              <a:lnSpc>
                <a:spcPct val="90000"/>
              </a:lnSpc>
              <a:spcBef>
                <a:spcPts val="2500"/>
              </a:spcBef>
              <a:spcAft>
                <a:spcPts val="600"/>
              </a:spcAft>
              <a:buFont typeface="Arial" panose="020B0604020202020204" pitchFamily="34" charset="0"/>
              <a:buNone/>
            </a:pPr>
            <a:r>
              <a:rPr lang="en-US" sz="1000" b="1"/>
              <a:t>Comparative Evaluation</a:t>
            </a:r>
          </a:p>
          <a:p>
            <a:pPr marL="0" lvl="1" indent="0">
              <a:lnSpc>
                <a:spcPct val="90000"/>
              </a:lnSpc>
              <a:spcBef>
                <a:spcPts val="1000"/>
              </a:spcBef>
              <a:spcAft>
                <a:spcPts val="600"/>
              </a:spcAft>
              <a:buFont typeface="Arial" panose="020B0604020202020204" pitchFamily="34" charset="0"/>
              <a:buNone/>
            </a:pPr>
            <a:r>
              <a:rPr lang="en-US" sz="1000"/>
              <a:t>Comparing sentiment scores across ship classes reveals patterns and differences in guest experiences.</a:t>
            </a:r>
          </a:p>
          <a:p>
            <a:pPr marL="0" indent="0">
              <a:lnSpc>
                <a:spcPct val="90000"/>
              </a:lnSpc>
              <a:spcBef>
                <a:spcPts val="2500"/>
              </a:spcBef>
              <a:spcAft>
                <a:spcPts val="600"/>
              </a:spcAft>
              <a:buFont typeface="Arial" panose="020B0604020202020204" pitchFamily="34" charset="0"/>
              <a:buNone/>
            </a:pPr>
            <a:r>
              <a:rPr lang="en-US" sz="1000" b="1"/>
              <a:t>Pattern Identification</a:t>
            </a:r>
          </a:p>
          <a:p>
            <a:pPr marL="0" lvl="1" indent="0">
              <a:lnSpc>
                <a:spcPct val="90000"/>
              </a:lnSpc>
              <a:spcBef>
                <a:spcPts val="1000"/>
              </a:spcBef>
              <a:spcAft>
                <a:spcPts val="600"/>
              </a:spcAft>
              <a:buFont typeface="Arial" panose="020B0604020202020204" pitchFamily="34" charset="0"/>
              <a:buNone/>
            </a:pPr>
            <a:r>
              <a:rPr lang="en-US" sz="1000"/>
              <a:t>This analysis helps identify trends and disparities in guest satisfaction among vessels.</a:t>
            </a:r>
          </a:p>
        </p:txBody>
      </p:sp>
      <p:sp>
        <p:nvSpPr>
          <p:cNvPr id="4" name="Date Placeholder 3">
            <a:extLst>
              <a:ext uri="{FF2B5EF4-FFF2-40B4-BE49-F238E27FC236}">
                <a16:creationId xmlns:a16="http://schemas.microsoft.com/office/drawing/2014/main" id="{7D845AD3-A700-D85D-EE82-71BD08873D96}"/>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6C703904-67FC-4C33-B49F-C06C05CF7594}" type="datetime1">
              <a:rPr lang="en-US" smtClean="0"/>
              <a:t>12/18/2025</a:t>
            </a:fld>
            <a:endParaRPr lang="en-US"/>
          </a:p>
        </p:txBody>
      </p:sp>
      <p:sp>
        <p:nvSpPr>
          <p:cNvPr id="5" name="Footer Placeholder 4">
            <a:extLst>
              <a:ext uri="{FF2B5EF4-FFF2-40B4-BE49-F238E27FC236}">
                <a16:creationId xmlns:a16="http://schemas.microsoft.com/office/drawing/2014/main" id="{24296649-DEB8-684D-761D-D282494DBC5E}"/>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D773C5BB-E952-66B9-B779-B444D76422C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14</a:t>
            </a:fld>
            <a:endParaRPr lang="en-US"/>
          </a:p>
        </p:txBody>
      </p:sp>
    </p:spTree>
    <p:extLst>
      <p:ext uri="{BB962C8B-B14F-4D97-AF65-F5344CB8AC3E}">
        <p14:creationId xmlns:p14="http://schemas.microsoft.com/office/powerpoint/2010/main" val="264081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D6A4-D50A-93D5-3AE2-D098E87E04B7}"/>
              </a:ext>
            </a:extLst>
          </p:cNvPr>
          <p:cNvSpPr>
            <a:spLocks noGrp="1"/>
          </p:cNvSpPr>
          <p:nvPr>
            <p:ph type="title"/>
          </p:nvPr>
        </p:nvSpPr>
        <p:spPr>
          <a:xfrm>
            <a:off x="431172" y="553616"/>
            <a:ext cx="7914087" cy="4008859"/>
          </a:xfrm>
        </p:spPr>
        <p:txBody>
          <a:bodyPr anchor="t">
            <a:normAutofit/>
          </a:bodyPr>
          <a:lstStyle/>
          <a:p>
            <a:r>
              <a:rPr lang="en-US"/>
              <a:t>Comparative Sentiment Insights Across Ship Classes</a:t>
            </a:r>
          </a:p>
        </p:txBody>
      </p:sp>
      <p:sp>
        <p:nvSpPr>
          <p:cNvPr id="11" name="Text Placeholder 2">
            <a:extLst>
              <a:ext uri="{FF2B5EF4-FFF2-40B4-BE49-F238E27FC236}">
                <a16:creationId xmlns:a16="http://schemas.microsoft.com/office/drawing/2014/main" id="{0A5F5C4E-348B-EACB-1387-7846E25408A2}"/>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EE1432BD-3CB8-D4B1-3883-A6C88490FA18}"/>
              </a:ext>
            </a:extLst>
          </p:cNvPr>
          <p:cNvSpPr>
            <a:spLocks noGrp="1"/>
          </p:cNvSpPr>
          <p:nvPr>
            <p:ph type="dt" sz="half" idx="10"/>
          </p:nvPr>
        </p:nvSpPr>
        <p:spPr>
          <a:xfrm>
            <a:off x="431172" y="6490524"/>
            <a:ext cx="2841959" cy="336141"/>
          </a:xfrm>
        </p:spPr>
        <p:txBody>
          <a:bodyPr anchor="ctr">
            <a:normAutofit/>
          </a:bodyPr>
          <a:lstStyle/>
          <a:p>
            <a:pPr>
              <a:spcAft>
                <a:spcPts val="600"/>
              </a:spcAft>
            </a:pPr>
            <a:fld id="{EDA02008-79D6-465E-B0B1-5716EC7AAEEE}" type="datetime1">
              <a:rPr lang="en-US" smtClean="0"/>
              <a:t>12/18/2025</a:t>
            </a:fld>
            <a:endParaRPr lang="en-US"/>
          </a:p>
        </p:txBody>
      </p:sp>
      <p:sp>
        <p:nvSpPr>
          <p:cNvPr id="5" name="Footer Placeholder 4">
            <a:extLst>
              <a:ext uri="{FF2B5EF4-FFF2-40B4-BE49-F238E27FC236}">
                <a16:creationId xmlns:a16="http://schemas.microsoft.com/office/drawing/2014/main" id="{E9A237FE-38FF-D37B-CE16-27BE5E88D39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4BD668F3-28A4-FA67-7E2E-D44945E857E2}"/>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15</a:t>
            </a:fld>
            <a:endParaRPr lang="en-US"/>
          </a:p>
        </p:txBody>
      </p:sp>
    </p:spTree>
    <p:extLst>
      <p:ext uri="{BB962C8B-B14F-4D97-AF65-F5344CB8AC3E}">
        <p14:creationId xmlns:p14="http://schemas.microsoft.com/office/powerpoint/2010/main" val="266695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62FB-A054-3E73-E06E-DBCB6AF9685D}"/>
              </a:ext>
            </a:extLst>
          </p:cNvPr>
          <p:cNvSpPr>
            <a:spLocks noGrp="1"/>
          </p:cNvSpPr>
          <p:nvPr>
            <p:ph type="title"/>
          </p:nvPr>
        </p:nvSpPr>
        <p:spPr>
          <a:xfrm>
            <a:off x="431172" y="293302"/>
            <a:ext cx="11125032" cy="965101"/>
          </a:xfrm>
        </p:spPr>
        <p:txBody>
          <a:bodyPr anchor="b">
            <a:normAutofit/>
          </a:bodyPr>
          <a:lstStyle/>
          <a:p>
            <a:r>
              <a:rPr lang="en-US" sz="3000"/>
              <a:t>Best-Performing Ship Classes According to Sentiment</a:t>
            </a:r>
          </a:p>
        </p:txBody>
      </p:sp>
      <p:sp>
        <p:nvSpPr>
          <p:cNvPr id="4" name="Date Placeholder 3">
            <a:extLst>
              <a:ext uri="{FF2B5EF4-FFF2-40B4-BE49-F238E27FC236}">
                <a16:creationId xmlns:a16="http://schemas.microsoft.com/office/drawing/2014/main" id="{C9DD615B-AA62-6295-67C5-429A5FA047A2}"/>
              </a:ext>
            </a:extLst>
          </p:cNvPr>
          <p:cNvSpPr>
            <a:spLocks noGrp="1"/>
          </p:cNvSpPr>
          <p:nvPr>
            <p:ph type="dt" sz="half" idx="10"/>
          </p:nvPr>
        </p:nvSpPr>
        <p:spPr>
          <a:xfrm>
            <a:off x="431172" y="6490524"/>
            <a:ext cx="2841959" cy="336141"/>
          </a:xfrm>
        </p:spPr>
        <p:txBody>
          <a:bodyPr anchor="ctr">
            <a:normAutofit/>
          </a:bodyPr>
          <a:lstStyle/>
          <a:p>
            <a:pPr>
              <a:spcAft>
                <a:spcPts val="600"/>
              </a:spcAft>
            </a:pPr>
            <a:fld id="{91F1474F-02B3-4981-AEE7-74ABC4D9F8B4}" type="datetime1">
              <a:rPr lang="en-US" smtClean="0"/>
              <a:t>12/18/2025</a:t>
            </a:fld>
            <a:endParaRPr lang="en-US"/>
          </a:p>
        </p:txBody>
      </p:sp>
      <p:sp>
        <p:nvSpPr>
          <p:cNvPr id="5" name="Footer Placeholder 4">
            <a:extLst>
              <a:ext uri="{FF2B5EF4-FFF2-40B4-BE49-F238E27FC236}">
                <a16:creationId xmlns:a16="http://schemas.microsoft.com/office/drawing/2014/main" id="{830ED780-EB7C-DC3C-1E5A-C812D1D62883}"/>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AA916201-3EB7-C61D-6DCC-8F899B9B42F0}"/>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16</a:t>
            </a:fld>
            <a:endParaRPr lang="en-US"/>
          </a:p>
        </p:txBody>
      </p:sp>
      <p:graphicFrame>
        <p:nvGraphicFramePr>
          <p:cNvPr id="7" name="Content Placeholder 7">
            <a:extLst>
              <a:ext uri="{FF2B5EF4-FFF2-40B4-BE49-F238E27FC236}">
                <a16:creationId xmlns:a16="http://schemas.microsoft.com/office/drawing/2014/main" id="{56DCA3F1-E262-475F-8367-4797949193C8}"/>
              </a:ext>
            </a:extLst>
          </p:cNvPr>
          <p:cNvGraphicFramePr>
            <a:graphicFrameLocks noGrp="1"/>
          </p:cNvGraphicFramePr>
          <p:nvPr>
            <p:ph idx="1"/>
            <p:extLst>
              <p:ext uri="{D42A27DB-BD31-4B8C-83A1-F6EECF244321}">
                <p14:modId xmlns:p14="http://schemas.microsoft.com/office/powerpoint/2010/main" val="235624228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11956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796A-D25C-9BAF-39EF-83669C9F958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200" b="0" kern="1200" cap="all" baseline="0">
                <a:latin typeface="+mj-lt"/>
                <a:ea typeface="+mj-ea"/>
                <a:cs typeface="+mj-cs"/>
              </a:rPr>
              <a:t>Identification of Underperforming Ship Classes</a:t>
            </a:r>
          </a:p>
        </p:txBody>
      </p:sp>
      <p:pic>
        <p:nvPicPr>
          <p:cNvPr id="7" name="Content Placeholder 6" descr="Business Investment theme stockmarket  Oslo city Norway street scene with people background">
            <a:extLst>
              <a:ext uri="{FF2B5EF4-FFF2-40B4-BE49-F238E27FC236}">
                <a16:creationId xmlns:a16="http://schemas.microsoft.com/office/drawing/2014/main" id="{24810408-FB4B-461B-B1A8-560270C482E1}"/>
              </a:ext>
            </a:extLst>
          </p:cNvPr>
          <p:cNvPicPr>
            <a:picLocks noGrp="1" noChangeAspect="1"/>
          </p:cNvPicPr>
          <p:nvPr>
            <p:ph type="pic" sz="quarter" idx="15"/>
          </p:nvPr>
        </p:nvPicPr>
        <p:blipFill>
          <a:blip r:embed="rId3"/>
          <a:srcRect r="19324" b="1"/>
          <a:stretch>
            <a:fillRect/>
          </a:stretch>
        </p:blipFill>
        <p:spPr>
          <a:xfrm>
            <a:off x="20" y="10"/>
            <a:ext cx="7734280" cy="6399142"/>
          </a:xfrm>
        </p:spPr>
      </p:pic>
      <p:sp>
        <p:nvSpPr>
          <p:cNvPr id="8" name="TextBox 7">
            <a:extLst>
              <a:ext uri="{FF2B5EF4-FFF2-40B4-BE49-F238E27FC236}">
                <a16:creationId xmlns:a16="http://schemas.microsoft.com/office/drawing/2014/main" id="{AB278A55-02CD-4D0C-BBC5-13AA76197A4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Lower Sentiment Scores</a:t>
            </a:r>
          </a:p>
          <a:p>
            <a:pPr marL="0" lvl="1" indent="0">
              <a:spcBef>
                <a:spcPts val="1000"/>
              </a:spcBef>
              <a:spcAft>
                <a:spcPts val="600"/>
              </a:spcAft>
              <a:buFont typeface="Arial" panose="020B0604020202020204" pitchFamily="34" charset="0"/>
              <a:buNone/>
            </a:pPr>
            <a:r>
              <a:rPr lang="en-US" sz="1400"/>
              <a:t>Some ship classes received lower guest sentiment scores, signaling potential dissatisfaction among passengers.</a:t>
            </a:r>
          </a:p>
          <a:p>
            <a:pPr marL="0" indent="0">
              <a:spcBef>
                <a:spcPts val="2500"/>
              </a:spcBef>
              <a:spcAft>
                <a:spcPts val="600"/>
              </a:spcAft>
              <a:buFont typeface="Arial" panose="020B0604020202020204" pitchFamily="34" charset="0"/>
              <a:buNone/>
            </a:pPr>
            <a:r>
              <a:rPr lang="en-US" sz="1400" b="1"/>
              <a:t>Guest Experience Issues</a:t>
            </a:r>
          </a:p>
          <a:p>
            <a:pPr marL="0" lvl="1" indent="0">
              <a:spcBef>
                <a:spcPts val="1000"/>
              </a:spcBef>
              <a:spcAft>
                <a:spcPts val="600"/>
              </a:spcAft>
              <a:buFont typeface="Arial" panose="020B0604020202020204" pitchFamily="34" charset="0"/>
              <a:buNone/>
            </a:pPr>
            <a:r>
              <a:rPr lang="en-US" sz="1400"/>
              <a:t>The lower scores highlight areas in guest experience requiring targeted improvements for better satisfaction.</a:t>
            </a:r>
          </a:p>
        </p:txBody>
      </p:sp>
      <p:sp>
        <p:nvSpPr>
          <p:cNvPr id="4" name="Date Placeholder 3">
            <a:extLst>
              <a:ext uri="{FF2B5EF4-FFF2-40B4-BE49-F238E27FC236}">
                <a16:creationId xmlns:a16="http://schemas.microsoft.com/office/drawing/2014/main" id="{126F30C8-DD08-688E-57B0-0A00936C638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94AEF7F3-9000-469B-895C-A9AC9B7AA309}" type="datetime1">
              <a:rPr lang="en-US" smtClean="0"/>
              <a:t>12/18/2025</a:t>
            </a:fld>
            <a:endParaRPr lang="en-US"/>
          </a:p>
        </p:txBody>
      </p:sp>
      <p:sp>
        <p:nvSpPr>
          <p:cNvPr id="5" name="Footer Placeholder 4">
            <a:extLst>
              <a:ext uri="{FF2B5EF4-FFF2-40B4-BE49-F238E27FC236}">
                <a16:creationId xmlns:a16="http://schemas.microsoft.com/office/drawing/2014/main" id="{2178CCA7-0967-3566-5ECC-715FBBF0F22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0F578DB7-7D96-FF1B-E694-5522797F98A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17</a:t>
            </a:fld>
            <a:endParaRPr lang="en-US"/>
          </a:p>
        </p:txBody>
      </p:sp>
    </p:spTree>
    <p:extLst>
      <p:ext uri="{BB962C8B-B14F-4D97-AF65-F5344CB8AC3E}">
        <p14:creationId xmlns:p14="http://schemas.microsoft.com/office/powerpoint/2010/main" val="2088568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E1C8-6D65-36CD-DD53-12B5F80FBB24}"/>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500" b="0" kern="1200" cap="all" baseline="0">
                <a:latin typeface="+mj-lt"/>
                <a:ea typeface="+mj-ea"/>
                <a:cs typeface="+mj-cs"/>
              </a:rPr>
              <a:t>Areas Requiring Further Investigation and Improvement</a:t>
            </a:r>
          </a:p>
        </p:txBody>
      </p:sp>
      <p:sp>
        <p:nvSpPr>
          <p:cNvPr id="8" name="TextBox 7">
            <a:extLst>
              <a:ext uri="{FF2B5EF4-FFF2-40B4-BE49-F238E27FC236}">
                <a16:creationId xmlns:a16="http://schemas.microsoft.com/office/drawing/2014/main" id="{795CBA77-3C43-47E1-BC20-E7269831A44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Identified Experience Weaknesses</a:t>
            </a:r>
          </a:p>
          <a:p>
            <a:pPr marL="0" lvl="1" indent="0">
              <a:lnSpc>
                <a:spcPct val="90000"/>
              </a:lnSpc>
              <a:spcBef>
                <a:spcPts val="1000"/>
              </a:spcBef>
              <a:spcAft>
                <a:spcPts val="600"/>
              </a:spcAft>
              <a:buFont typeface="Arial" panose="020B0604020202020204" pitchFamily="34" charset="0"/>
              <a:buNone/>
            </a:pPr>
            <a:r>
              <a:rPr lang="en-US" sz="1400"/>
              <a:t>Certain experience areas like dining and onboard activities showed comparatively weaker customer sentiment in analysis.</a:t>
            </a:r>
          </a:p>
          <a:p>
            <a:pPr marL="0" indent="0">
              <a:lnSpc>
                <a:spcPct val="90000"/>
              </a:lnSpc>
              <a:spcBef>
                <a:spcPts val="2500"/>
              </a:spcBef>
              <a:spcAft>
                <a:spcPts val="600"/>
              </a:spcAft>
              <a:buFont typeface="Arial" panose="020B0604020202020204" pitchFamily="34" charset="0"/>
              <a:buNone/>
            </a:pPr>
            <a:r>
              <a:rPr lang="en-US" sz="1400" b="1"/>
              <a:t>Focus for Enhancements</a:t>
            </a:r>
          </a:p>
          <a:p>
            <a:pPr marL="0" lvl="1" indent="0">
              <a:lnSpc>
                <a:spcPct val="90000"/>
              </a:lnSpc>
              <a:spcBef>
                <a:spcPts val="1000"/>
              </a:spcBef>
              <a:spcAft>
                <a:spcPts val="600"/>
              </a:spcAft>
              <a:buFont typeface="Arial" panose="020B0604020202020204" pitchFamily="34" charset="0"/>
              <a:buNone/>
            </a:pPr>
            <a:r>
              <a:rPr lang="en-US" sz="1400"/>
              <a:t>These identified areas guide targeted improvements to elevate overall customer satisfaction and experience quality.</a:t>
            </a:r>
          </a:p>
          <a:p>
            <a:pPr marL="0" indent="0">
              <a:lnSpc>
                <a:spcPct val="90000"/>
              </a:lnSpc>
              <a:spcBef>
                <a:spcPts val="2500"/>
              </a:spcBef>
              <a:spcAft>
                <a:spcPts val="600"/>
              </a:spcAft>
              <a:buFont typeface="Arial" panose="020B0604020202020204" pitchFamily="34" charset="0"/>
              <a:buNone/>
            </a:pPr>
            <a:r>
              <a:rPr lang="en-US" sz="1400" b="1"/>
              <a:t>Role of Sentiment Analysis</a:t>
            </a:r>
          </a:p>
          <a:p>
            <a:pPr marL="0" lvl="1" indent="0">
              <a:lnSpc>
                <a:spcPct val="90000"/>
              </a:lnSpc>
              <a:spcBef>
                <a:spcPts val="1000"/>
              </a:spcBef>
              <a:spcAft>
                <a:spcPts val="600"/>
              </a:spcAft>
              <a:buFont typeface="Arial" panose="020B0604020202020204" pitchFamily="34" charset="0"/>
              <a:buNone/>
            </a:pPr>
            <a:r>
              <a:rPr lang="en-US" sz="1400"/>
              <a:t>Sentiment analysis plays a crucial role in pinpointing specific areas requiring further investigation and enhancement.</a:t>
            </a:r>
          </a:p>
        </p:txBody>
      </p:sp>
      <p:pic>
        <p:nvPicPr>
          <p:cNvPr id="7" name="Content Placeholder 6" descr="Business chart on the tablet pc and printed media">
            <a:extLst>
              <a:ext uri="{FF2B5EF4-FFF2-40B4-BE49-F238E27FC236}">
                <a16:creationId xmlns:a16="http://schemas.microsoft.com/office/drawing/2014/main" id="{8C1B875C-62F7-409F-A42E-CB0D41CB3031}"/>
              </a:ext>
            </a:extLst>
          </p:cNvPr>
          <p:cNvPicPr>
            <a:picLocks noGrp="1" noChangeAspect="1"/>
          </p:cNvPicPr>
          <p:nvPr>
            <p:ph type="pic" sz="quarter" idx="15"/>
          </p:nvPr>
        </p:nvPicPr>
        <p:blipFill>
          <a:blip r:embed="rId3"/>
          <a:srcRect r="32674" b="1"/>
          <a:stretch>
            <a:fillRect/>
          </a:stretch>
        </p:blipFill>
        <p:spPr>
          <a:xfrm>
            <a:off x="5737594" y="10"/>
            <a:ext cx="6454406" cy="6399142"/>
          </a:xfrm>
        </p:spPr>
      </p:pic>
      <p:sp>
        <p:nvSpPr>
          <p:cNvPr id="4" name="Date Placeholder 3">
            <a:extLst>
              <a:ext uri="{FF2B5EF4-FFF2-40B4-BE49-F238E27FC236}">
                <a16:creationId xmlns:a16="http://schemas.microsoft.com/office/drawing/2014/main" id="{6D78E432-1C91-9194-DB6B-09BAC7DB294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41DA838B-8A3E-4B7A-9D22-E5FAE18403C6}" type="datetime1">
              <a:rPr lang="en-US" smtClean="0"/>
              <a:t>12/18/2025</a:t>
            </a:fld>
            <a:endParaRPr lang="en-US"/>
          </a:p>
        </p:txBody>
      </p:sp>
      <p:sp>
        <p:nvSpPr>
          <p:cNvPr id="5" name="Footer Placeholder 4">
            <a:extLst>
              <a:ext uri="{FF2B5EF4-FFF2-40B4-BE49-F238E27FC236}">
                <a16:creationId xmlns:a16="http://schemas.microsoft.com/office/drawing/2014/main" id="{44A24EF2-56B4-AEEB-4DF2-8A9986E3C27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effectLst/>
                <a:latin typeface="+mn-lt"/>
                <a:ea typeface="+mn-ea"/>
                <a:cs typeface="+mn-cs"/>
              </a:rPr>
              <a:t>Sampada DD</a:t>
            </a:r>
          </a:p>
        </p:txBody>
      </p:sp>
      <p:sp>
        <p:nvSpPr>
          <p:cNvPr id="6" name="Slide Number Placeholder 5">
            <a:extLst>
              <a:ext uri="{FF2B5EF4-FFF2-40B4-BE49-F238E27FC236}">
                <a16:creationId xmlns:a16="http://schemas.microsoft.com/office/drawing/2014/main" id="{BA8D6716-E3FA-32E8-16D7-BB3EF7D8287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18</a:t>
            </a:fld>
            <a:endParaRPr lang="en-US"/>
          </a:p>
        </p:txBody>
      </p:sp>
    </p:spTree>
    <p:extLst>
      <p:ext uri="{BB962C8B-B14F-4D97-AF65-F5344CB8AC3E}">
        <p14:creationId xmlns:p14="http://schemas.microsoft.com/office/powerpoint/2010/main" val="333207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900F-9AFE-519F-98BC-99FC634589C8}"/>
              </a:ext>
            </a:extLst>
          </p:cNvPr>
          <p:cNvSpPr>
            <a:spLocks noGrp="1"/>
          </p:cNvSpPr>
          <p:nvPr>
            <p:ph type="title"/>
          </p:nvPr>
        </p:nvSpPr>
        <p:spPr>
          <a:xfrm>
            <a:off x="431172" y="553616"/>
            <a:ext cx="7914087" cy="4008859"/>
          </a:xfrm>
        </p:spPr>
        <p:txBody>
          <a:bodyPr anchor="t">
            <a:normAutofit/>
          </a:bodyPr>
          <a:lstStyle/>
          <a:p>
            <a:r>
              <a:rPr lang="en-US" sz="5600"/>
              <a:t>Actionable Recommendations and Future Directions</a:t>
            </a:r>
          </a:p>
        </p:txBody>
      </p:sp>
      <p:sp>
        <p:nvSpPr>
          <p:cNvPr id="11" name="Text Placeholder 2">
            <a:extLst>
              <a:ext uri="{FF2B5EF4-FFF2-40B4-BE49-F238E27FC236}">
                <a16:creationId xmlns:a16="http://schemas.microsoft.com/office/drawing/2014/main" id="{2FFCC203-A191-1099-CE0B-F97A6462DCD2}"/>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218EE9DF-5DED-5A2F-27D6-58161468E965}"/>
              </a:ext>
            </a:extLst>
          </p:cNvPr>
          <p:cNvSpPr>
            <a:spLocks noGrp="1"/>
          </p:cNvSpPr>
          <p:nvPr>
            <p:ph type="dt" sz="half" idx="10"/>
          </p:nvPr>
        </p:nvSpPr>
        <p:spPr>
          <a:xfrm>
            <a:off x="431172" y="6490524"/>
            <a:ext cx="2841959" cy="336141"/>
          </a:xfrm>
        </p:spPr>
        <p:txBody>
          <a:bodyPr anchor="ctr">
            <a:normAutofit/>
          </a:bodyPr>
          <a:lstStyle/>
          <a:p>
            <a:pPr>
              <a:spcAft>
                <a:spcPts val="600"/>
              </a:spcAft>
            </a:pPr>
            <a:fld id="{2B2D6587-AE05-4407-BFB7-2FA48DC19AC9}" type="datetime1">
              <a:rPr lang="en-US" smtClean="0"/>
              <a:t>12/18/2025</a:t>
            </a:fld>
            <a:endParaRPr lang="en-US"/>
          </a:p>
        </p:txBody>
      </p:sp>
      <p:sp>
        <p:nvSpPr>
          <p:cNvPr id="5" name="Footer Placeholder 4">
            <a:extLst>
              <a:ext uri="{FF2B5EF4-FFF2-40B4-BE49-F238E27FC236}">
                <a16:creationId xmlns:a16="http://schemas.microsoft.com/office/drawing/2014/main" id="{4230D9C4-339D-37A1-62C8-A0146F88BA27}"/>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BB4C6ACB-0A08-4E2D-EC5E-EF9BAB4258EA}"/>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19</a:t>
            </a:fld>
            <a:endParaRPr lang="en-US"/>
          </a:p>
        </p:txBody>
      </p:sp>
    </p:spTree>
    <p:extLst>
      <p:ext uri="{BB962C8B-B14F-4D97-AF65-F5344CB8AC3E}">
        <p14:creationId xmlns:p14="http://schemas.microsoft.com/office/powerpoint/2010/main" val="50342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B84B-0E05-7189-15E4-063EDD3C6FB4}"/>
              </a:ext>
            </a:extLst>
          </p:cNvPr>
          <p:cNvSpPr>
            <a:spLocks noGrp="1"/>
          </p:cNvSpPr>
          <p:nvPr>
            <p:ph type="title"/>
          </p:nvPr>
        </p:nvSpPr>
        <p:spPr>
          <a:xfrm>
            <a:off x="429768" y="411480"/>
            <a:ext cx="11045952" cy="1828800"/>
          </a:xfrm>
        </p:spPr>
        <p:txBody>
          <a:bodyPr anchor="t">
            <a:normAutofit/>
          </a:bodyPr>
          <a:lstStyle/>
          <a:p>
            <a:r>
              <a:rPr lang="en-US"/>
              <a:t>Agenda Overview</a:t>
            </a:r>
          </a:p>
        </p:txBody>
      </p:sp>
      <p:sp>
        <p:nvSpPr>
          <p:cNvPr id="3" name="Content Placeholder 2">
            <a:extLst>
              <a:ext uri="{FF2B5EF4-FFF2-40B4-BE49-F238E27FC236}">
                <a16:creationId xmlns:a16="http://schemas.microsoft.com/office/drawing/2014/main" id="{1F2ED0D8-8048-4D3E-721B-F326BBC3154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Strategic Importance of Guest Experience Sentiment Analysis</a:t>
            </a:r>
          </a:p>
          <a:p>
            <a:pPr>
              <a:buFont typeface="Arial" panose="020B0604020202020204" pitchFamily="34" charset="0"/>
              <a:buChar char="•"/>
            </a:pPr>
            <a:r>
              <a:t>Data Overview: Scope and Composition</a:t>
            </a:r>
          </a:p>
          <a:p>
            <a:pPr>
              <a:buFont typeface="Arial" panose="020B0604020202020204" pitchFamily="34" charset="0"/>
              <a:buChar char="•"/>
            </a:pPr>
            <a:r>
              <a:t>Natural Language Processing Methodology</a:t>
            </a:r>
          </a:p>
          <a:p>
            <a:pPr>
              <a:buFont typeface="Arial" panose="020B0604020202020204" pitchFamily="34" charset="0"/>
              <a:buChar char="•"/>
            </a:pPr>
            <a:r>
              <a:t>Comparative Sentiment Insights Across Ship Classes</a:t>
            </a:r>
          </a:p>
          <a:p>
            <a:pPr>
              <a:buFont typeface="Arial" panose="020B0604020202020204" pitchFamily="34" charset="0"/>
              <a:buChar char="•"/>
            </a:pPr>
            <a:r>
              <a:t>Actionable Recommendations and Future Directions</a:t>
            </a:r>
            <a:endParaRPr lang="en-US"/>
          </a:p>
        </p:txBody>
      </p:sp>
      <p:sp>
        <p:nvSpPr>
          <p:cNvPr id="4" name="Date Placeholder 3">
            <a:extLst>
              <a:ext uri="{FF2B5EF4-FFF2-40B4-BE49-F238E27FC236}">
                <a16:creationId xmlns:a16="http://schemas.microsoft.com/office/drawing/2014/main" id="{CD857A37-10A9-AA2E-4E15-C18B4333C0EE}"/>
              </a:ext>
            </a:extLst>
          </p:cNvPr>
          <p:cNvSpPr>
            <a:spLocks noGrp="1"/>
          </p:cNvSpPr>
          <p:nvPr>
            <p:ph type="dt" sz="half" idx="10"/>
          </p:nvPr>
        </p:nvSpPr>
        <p:spPr>
          <a:xfrm>
            <a:off x="431172" y="6490524"/>
            <a:ext cx="2841959" cy="336141"/>
          </a:xfrm>
        </p:spPr>
        <p:txBody>
          <a:bodyPr anchor="ctr">
            <a:normAutofit/>
          </a:bodyPr>
          <a:lstStyle/>
          <a:p>
            <a:pPr>
              <a:spcAft>
                <a:spcPts val="600"/>
              </a:spcAft>
            </a:pPr>
            <a:fld id="{35B34CD3-2B06-4186-ACB1-EF032CADC9F4}" type="datetime1">
              <a:rPr lang="en-US" smtClean="0"/>
              <a:t>12/18/2025</a:t>
            </a:fld>
            <a:endParaRPr lang="en-US"/>
          </a:p>
        </p:txBody>
      </p:sp>
      <p:sp>
        <p:nvSpPr>
          <p:cNvPr id="5" name="Footer Placeholder 4">
            <a:extLst>
              <a:ext uri="{FF2B5EF4-FFF2-40B4-BE49-F238E27FC236}">
                <a16:creationId xmlns:a16="http://schemas.microsoft.com/office/drawing/2014/main" id="{4B4B9542-1A93-2C3E-3DF3-522AEF20D7B1}"/>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A7EAD6DB-2E15-646B-2913-B9137762F6E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spTree>
    <p:extLst>
      <p:ext uri="{BB962C8B-B14F-4D97-AF65-F5344CB8AC3E}">
        <p14:creationId xmlns:p14="http://schemas.microsoft.com/office/powerpoint/2010/main" val="3687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8652-2A2C-372F-EC67-15F63DED7E69}"/>
              </a:ext>
            </a:extLst>
          </p:cNvPr>
          <p:cNvSpPr>
            <a:spLocks noGrp="1"/>
          </p:cNvSpPr>
          <p:nvPr>
            <p:ph type="title"/>
          </p:nvPr>
        </p:nvSpPr>
        <p:spPr>
          <a:xfrm>
            <a:off x="431172" y="293302"/>
            <a:ext cx="11125032" cy="965101"/>
          </a:xfrm>
        </p:spPr>
        <p:txBody>
          <a:bodyPr anchor="b">
            <a:normAutofit/>
          </a:bodyPr>
          <a:lstStyle/>
          <a:p>
            <a:r>
              <a:rPr lang="en-US" sz="3000"/>
              <a:t>Operational Changes Based on Sentiment Findings</a:t>
            </a:r>
          </a:p>
        </p:txBody>
      </p:sp>
      <p:sp>
        <p:nvSpPr>
          <p:cNvPr id="4" name="Date Placeholder 3">
            <a:extLst>
              <a:ext uri="{FF2B5EF4-FFF2-40B4-BE49-F238E27FC236}">
                <a16:creationId xmlns:a16="http://schemas.microsoft.com/office/drawing/2014/main" id="{2C8138AF-480D-1BF5-1428-20D0EDF957CC}"/>
              </a:ext>
            </a:extLst>
          </p:cNvPr>
          <p:cNvSpPr>
            <a:spLocks noGrp="1"/>
          </p:cNvSpPr>
          <p:nvPr>
            <p:ph type="dt" sz="half" idx="10"/>
          </p:nvPr>
        </p:nvSpPr>
        <p:spPr>
          <a:xfrm>
            <a:off x="431172" y="6490524"/>
            <a:ext cx="2841959" cy="336141"/>
          </a:xfrm>
        </p:spPr>
        <p:txBody>
          <a:bodyPr anchor="ctr">
            <a:normAutofit/>
          </a:bodyPr>
          <a:lstStyle/>
          <a:p>
            <a:pPr>
              <a:spcAft>
                <a:spcPts val="600"/>
              </a:spcAft>
            </a:pPr>
            <a:fld id="{1C2D443A-C99B-418A-B406-580DD8C5A9C0}" type="datetime1">
              <a:rPr lang="en-US" smtClean="0"/>
              <a:t>12/18/2025</a:t>
            </a:fld>
            <a:endParaRPr lang="en-US"/>
          </a:p>
        </p:txBody>
      </p:sp>
      <p:sp>
        <p:nvSpPr>
          <p:cNvPr id="5" name="Footer Placeholder 4">
            <a:extLst>
              <a:ext uri="{FF2B5EF4-FFF2-40B4-BE49-F238E27FC236}">
                <a16:creationId xmlns:a16="http://schemas.microsoft.com/office/drawing/2014/main" id="{622E7B21-A289-3514-9B50-3E618E7700E6}"/>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8781D06D-87C0-D2E8-3213-21A825B32D23}"/>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20</a:t>
            </a:fld>
            <a:endParaRPr lang="en-US"/>
          </a:p>
        </p:txBody>
      </p:sp>
      <p:graphicFrame>
        <p:nvGraphicFramePr>
          <p:cNvPr id="7" name="Content Placeholder 7">
            <a:extLst>
              <a:ext uri="{FF2B5EF4-FFF2-40B4-BE49-F238E27FC236}">
                <a16:creationId xmlns:a16="http://schemas.microsoft.com/office/drawing/2014/main" id="{45B5A5F0-B7FE-4AD9-AFC5-77597ACA3A3B}"/>
              </a:ext>
            </a:extLst>
          </p:cNvPr>
          <p:cNvGraphicFramePr>
            <a:graphicFrameLocks noGrp="1"/>
          </p:cNvGraphicFramePr>
          <p:nvPr>
            <p:ph idx="1"/>
            <p:extLst>
              <p:ext uri="{D42A27DB-BD31-4B8C-83A1-F6EECF244321}">
                <p14:modId xmlns:p14="http://schemas.microsoft.com/office/powerpoint/2010/main" val="248373186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95560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2512-7286-E720-13E4-5B5AD1DA39B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Strategies for Continuous Feedback Monitoring</a:t>
            </a:r>
          </a:p>
        </p:txBody>
      </p:sp>
      <p:pic>
        <p:nvPicPr>
          <p:cNvPr id="7" name="Content Placeholder 6" descr="Multi ethnic group of professionals at a coworking office in a meeting discussing something">
            <a:extLst>
              <a:ext uri="{FF2B5EF4-FFF2-40B4-BE49-F238E27FC236}">
                <a16:creationId xmlns:a16="http://schemas.microsoft.com/office/drawing/2014/main" id="{E2DB439B-984F-482F-AA0F-6B0570AFADC8}"/>
              </a:ext>
            </a:extLst>
          </p:cNvPr>
          <p:cNvPicPr>
            <a:picLocks noGrp="1" noChangeAspect="1"/>
          </p:cNvPicPr>
          <p:nvPr>
            <p:ph type="pic" sz="quarter" idx="15"/>
          </p:nvPr>
        </p:nvPicPr>
        <p:blipFill>
          <a:blip r:embed="rId3"/>
          <a:srcRect l="19323" r="1" b="1"/>
          <a:stretch>
            <a:fillRect/>
          </a:stretch>
        </p:blipFill>
        <p:spPr>
          <a:xfrm>
            <a:off x="20" y="10"/>
            <a:ext cx="7734280" cy="6399142"/>
          </a:xfrm>
        </p:spPr>
      </p:pic>
      <p:sp>
        <p:nvSpPr>
          <p:cNvPr id="8" name="TextBox 7">
            <a:extLst>
              <a:ext uri="{FF2B5EF4-FFF2-40B4-BE49-F238E27FC236}">
                <a16:creationId xmlns:a16="http://schemas.microsoft.com/office/drawing/2014/main" id="{2064C7D1-C0AB-45F0-A8E6-66CF27D598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Ongoing Sentiment Monitoring</a:t>
            </a:r>
          </a:p>
          <a:p>
            <a:pPr marL="0" lvl="1" indent="0">
              <a:lnSpc>
                <a:spcPct val="90000"/>
              </a:lnSpc>
              <a:spcBef>
                <a:spcPts val="1000"/>
              </a:spcBef>
              <a:spcAft>
                <a:spcPts val="600"/>
              </a:spcAft>
              <a:buFont typeface="Arial" panose="020B0604020202020204" pitchFamily="34" charset="0"/>
              <a:buNone/>
            </a:pPr>
            <a:r>
              <a:rPr lang="en-US" sz="900"/>
              <a:t>Continuous sentiment tracking helps identify customer experience issues as they arise for timely resolution.</a:t>
            </a:r>
          </a:p>
          <a:p>
            <a:pPr marL="0" indent="0">
              <a:lnSpc>
                <a:spcPct val="90000"/>
              </a:lnSpc>
              <a:spcBef>
                <a:spcPts val="2500"/>
              </a:spcBef>
              <a:spcAft>
                <a:spcPts val="600"/>
              </a:spcAft>
              <a:buFont typeface="Arial" panose="020B0604020202020204" pitchFamily="34" charset="0"/>
              <a:buNone/>
            </a:pPr>
            <a:r>
              <a:rPr lang="en-US" sz="900" b="1"/>
              <a:t>Proactive Issue Management</a:t>
            </a:r>
          </a:p>
          <a:p>
            <a:pPr marL="0" lvl="1" indent="0">
              <a:lnSpc>
                <a:spcPct val="90000"/>
              </a:lnSpc>
              <a:spcBef>
                <a:spcPts val="1000"/>
              </a:spcBef>
              <a:spcAft>
                <a:spcPts val="600"/>
              </a:spcAft>
              <a:buFont typeface="Arial" panose="020B0604020202020204" pitchFamily="34" charset="0"/>
              <a:buNone/>
            </a:pPr>
            <a:r>
              <a:rPr lang="en-US" sz="900"/>
              <a:t>Early detection of feedback enables proactive responses that enhance guest satisfaction and loyalty.</a:t>
            </a:r>
          </a:p>
          <a:p>
            <a:pPr marL="0" indent="0">
              <a:lnSpc>
                <a:spcPct val="90000"/>
              </a:lnSpc>
              <a:spcBef>
                <a:spcPts val="2500"/>
              </a:spcBef>
              <a:spcAft>
                <a:spcPts val="600"/>
              </a:spcAft>
              <a:buFont typeface="Arial" panose="020B0604020202020204" pitchFamily="34" charset="0"/>
              <a:buNone/>
            </a:pPr>
            <a:r>
              <a:rPr lang="en-US" sz="900" b="1"/>
              <a:t>Sustaining Guest Delight</a:t>
            </a:r>
          </a:p>
          <a:p>
            <a:pPr marL="0" lvl="1" indent="0">
              <a:lnSpc>
                <a:spcPct val="90000"/>
              </a:lnSpc>
              <a:spcBef>
                <a:spcPts val="1000"/>
              </a:spcBef>
              <a:spcAft>
                <a:spcPts val="600"/>
              </a:spcAft>
              <a:buFont typeface="Arial" panose="020B0604020202020204" pitchFamily="34" charset="0"/>
              <a:buNone/>
            </a:pPr>
            <a:r>
              <a:rPr lang="en-US" sz="900"/>
              <a:t>Consistent monitoring and quick actions help maintain high levels of guest delight and positive experiences.</a:t>
            </a:r>
          </a:p>
        </p:txBody>
      </p:sp>
      <p:sp>
        <p:nvSpPr>
          <p:cNvPr id="4" name="Date Placeholder 3">
            <a:extLst>
              <a:ext uri="{FF2B5EF4-FFF2-40B4-BE49-F238E27FC236}">
                <a16:creationId xmlns:a16="http://schemas.microsoft.com/office/drawing/2014/main" id="{FEF7DC92-8072-12D8-6B4D-1AEFC1E246A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A03C7865-8FAE-4920-961B-9DBEA108DDC2}" type="datetime1">
              <a:rPr lang="en-US" smtClean="0"/>
              <a:t>12/18/2025</a:t>
            </a:fld>
            <a:endParaRPr lang="en-US"/>
          </a:p>
        </p:txBody>
      </p:sp>
      <p:sp>
        <p:nvSpPr>
          <p:cNvPr id="5" name="Footer Placeholder 4">
            <a:extLst>
              <a:ext uri="{FF2B5EF4-FFF2-40B4-BE49-F238E27FC236}">
                <a16:creationId xmlns:a16="http://schemas.microsoft.com/office/drawing/2014/main" id="{98246375-5ABF-260D-48AF-BFACC9D3014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242B0966-0659-599E-3956-C4506EAE604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21</a:t>
            </a:fld>
            <a:endParaRPr lang="en-US"/>
          </a:p>
        </p:txBody>
      </p:sp>
    </p:spTree>
    <p:extLst>
      <p:ext uri="{BB962C8B-B14F-4D97-AF65-F5344CB8AC3E}">
        <p14:creationId xmlns:p14="http://schemas.microsoft.com/office/powerpoint/2010/main" val="2751387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362CA-6DEA-7650-0619-E0D71AC3CAF7}"/>
              </a:ext>
            </a:extLst>
          </p:cNvPr>
          <p:cNvSpPr>
            <a:spLocks noGrp="1"/>
          </p:cNvSpPr>
          <p:nvPr>
            <p:ph type="title"/>
          </p:nvPr>
        </p:nvSpPr>
        <p:spPr>
          <a:xfrm>
            <a:off x="429768" y="603504"/>
            <a:ext cx="3401568" cy="1527048"/>
          </a:xfrm>
        </p:spPr>
        <p:txBody>
          <a:bodyPr vert="horz" lIns="91440" tIns="45720" rIns="91440" bIns="45720" rtlCol="0" anchor="b">
            <a:normAutofit/>
          </a:bodyPr>
          <a:lstStyle/>
          <a:p>
            <a:r>
              <a:rPr lang="en-US" sz="2500" b="0" kern="1200" cap="all" baseline="0">
                <a:latin typeface="+mj-lt"/>
                <a:ea typeface="+mj-ea"/>
                <a:cs typeface="+mj-cs"/>
              </a:rPr>
              <a:t>Potential Enhancements to Sentiment Analysis</a:t>
            </a:r>
          </a:p>
        </p:txBody>
      </p:sp>
      <p:sp>
        <p:nvSpPr>
          <p:cNvPr id="8" name="TextBox 7">
            <a:extLst>
              <a:ext uri="{FF2B5EF4-FFF2-40B4-BE49-F238E27FC236}">
                <a16:creationId xmlns:a16="http://schemas.microsoft.com/office/drawing/2014/main" id="{34E8F871-8A1B-48E3-A007-F9FDE190027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a:t>Advanced NLP Models</a:t>
            </a:r>
          </a:p>
          <a:p>
            <a:pPr marL="0" lvl="1" indent="0">
              <a:lnSpc>
                <a:spcPct val="90000"/>
              </a:lnSpc>
              <a:spcBef>
                <a:spcPts val="1000"/>
              </a:spcBef>
              <a:spcAft>
                <a:spcPts val="600"/>
              </a:spcAft>
              <a:buFont typeface="Arial" panose="020B0604020202020204" pitchFamily="34" charset="0"/>
              <a:buNone/>
            </a:pPr>
            <a:r>
              <a:rPr lang="en-US" sz="1300"/>
              <a:t>Integrating advanced natural language processing models improves sentiment analysis accuracy and contextual understanding.</a:t>
            </a:r>
          </a:p>
          <a:p>
            <a:pPr marL="0" indent="0">
              <a:lnSpc>
                <a:spcPct val="90000"/>
              </a:lnSpc>
              <a:spcBef>
                <a:spcPts val="2500"/>
              </a:spcBef>
              <a:spcAft>
                <a:spcPts val="600"/>
              </a:spcAft>
              <a:buFont typeface="Arial" panose="020B0604020202020204" pitchFamily="34" charset="0"/>
              <a:buNone/>
            </a:pPr>
            <a:r>
              <a:rPr lang="en-US" sz="1300" b="1"/>
              <a:t>Multilingual Feedback</a:t>
            </a:r>
          </a:p>
          <a:p>
            <a:pPr marL="0" lvl="1" indent="0">
              <a:lnSpc>
                <a:spcPct val="90000"/>
              </a:lnSpc>
              <a:spcBef>
                <a:spcPts val="1000"/>
              </a:spcBef>
              <a:spcAft>
                <a:spcPts val="600"/>
              </a:spcAft>
              <a:buFont typeface="Arial" panose="020B0604020202020204" pitchFamily="34" charset="0"/>
              <a:buNone/>
            </a:pPr>
            <a:r>
              <a:rPr lang="en-US" sz="1300"/>
              <a:t>Incorporating multilingual feedback expands sentiment analysis capabilities across different languages and cultures.</a:t>
            </a:r>
          </a:p>
          <a:p>
            <a:pPr marL="0" indent="0">
              <a:lnSpc>
                <a:spcPct val="90000"/>
              </a:lnSpc>
              <a:spcBef>
                <a:spcPts val="2500"/>
              </a:spcBef>
              <a:spcAft>
                <a:spcPts val="600"/>
              </a:spcAft>
              <a:buFont typeface="Arial" panose="020B0604020202020204" pitchFamily="34" charset="0"/>
              <a:buNone/>
            </a:pPr>
            <a:r>
              <a:rPr lang="en-US" sz="1300" b="1"/>
              <a:t>Refined Sentiment Granularity</a:t>
            </a:r>
          </a:p>
          <a:p>
            <a:pPr marL="0" lvl="1" indent="0">
              <a:lnSpc>
                <a:spcPct val="90000"/>
              </a:lnSpc>
              <a:spcBef>
                <a:spcPts val="1000"/>
              </a:spcBef>
              <a:spcAft>
                <a:spcPts val="600"/>
              </a:spcAft>
              <a:buFont typeface="Arial" panose="020B0604020202020204" pitchFamily="34" charset="0"/>
              <a:buNone/>
            </a:pPr>
            <a:r>
              <a:rPr lang="en-US" sz="1300"/>
              <a:t>Refining sentiment granularity helps capture subtle emotional nuances for deeper insights.</a:t>
            </a:r>
          </a:p>
        </p:txBody>
      </p:sp>
      <p:pic>
        <p:nvPicPr>
          <p:cNvPr id="7" name="Content Placeholder 6" descr="Blockchain, Data, Internet, Security System, Computer Network">
            <a:extLst>
              <a:ext uri="{FF2B5EF4-FFF2-40B4-BE49-F238E27FC236}">
                <a16:creationId xmlns:a16="http://schemas.microsoft.com/office/drawing/2014/main" id="{69A5D87E-8E89-47FA-8A96-566A2BC0C729}"/>
              </a:ext>
            </a:extLst>
          </p:cNvPr>
          <p:cNvPicPr>
            <a:picLocks noGrp="1" noChangeAspect="1"/>
          </p:cNvPicPr>
          <p:nvPr>
            <p:ph type="pic" sz="quarter" idx="15"/>
          </p:nvPr>
        </p:nvPicPr>
        <p:blipFill>
          <a:blip r:embed="rId3"/>
          <a:srcRect l="27415" r="4996" b="1"/>
          <a:stretch>
            <a:fillRect/>
          </a:stretch>
        </p:blipFill>
        <p:spPr>
          <a:xfrm>
            <a:off x="4502843" y="2"/>
            <a:ext cx="7689157" cy="6399151"/>
          </a:xfrm>
        </p:spPr>
      </p:pic>
      <p:sp>
        <p:nvSpPr>
          <p:cNvPr id="4" name="Date Placeholder 3">
            <a:extLst>
              <a:ext uri="{FF2B5EF4-FFF2-40B4-BE49-F238E27FC236}">
                <a16:creationId xmlns:a16="http://schemas.microsoft.com/office/drawing/2014/main" id="{E21640AE-97F4-F0B9-267C-31A66230EEC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7678B86B-5CE9-4081-845E-B4286DD6D92F}" type="datetime1">
              <a:rPr lang="en-US" smtClean="0"/>
              <a:t>12/18/2025</a:t>
            </a:fld>
            <a:endParaRPr lang="en-US"/>
          </a:p>
        </p:txBody>
      </p:sp>
      <p:sp>
        <p:nvSpPr>
          <p:cNvPr id="5" name="Footer Placeholder 4">
            <a:extLst>
              <a:ext uri="{FF2B5EF4-FFF2-40B4-BE49-F238E27FC236}">
                <a16:creationId xmlns:a16="http://schemas.microsoft.com/office/drawing/2014/main" id="{40863A86-34CC-832B-DC86-AA7CE1D9611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348105B9-37E3-98E9-3D77-1C0E6489D34B}"/>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22</a:t>
            </a:fld>
            <a:endParaRPr lang="en-US"/>
          </a:p>
        </p:txBody>
      </p:sp>
    </p:spTree>
    <p:extLst>
      <p:ext uri="{BB962C8B-B14F-4D97-AF65-F5344CB8AC3E}">
        <p14:creationId xmlns:p14="http://schemas.microsoft.com/office/powerpoint/2010/main" val="53421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5D3C-CCD9-8654-398C-35DB7C8D1AC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Understanding Sentiment Scores</a:t>
            </a:r>
          </a:p>
        </p:txBody>
      </p:sp>
      <p:pic>
        <p:nvPicPr>
          <p:cNvPr id="7" name="Content Placeholder 6" descr="A 3D render of a Efficiency dial. There are 5 coloured sections on the chart, the first segment on the left is red, second is orange, third is yellow, fourth is light green and the fifth is dark green. In the centre of the gauge is a metal indicator that is pointing directly in-between the two green segments.">
            <a:extLst>
              <a:ext uri="{FF2B5EF4-FFF2-40B4-BE49-F238E27FC236}">
                <a16:creationId xmlns:a16="http://schemas.microsoft.com/office/drawing/2014/main" id="{CB420D83-E075-4E54-80AC-6612383E0A47}"/>
              </a:ext>
            </a:extLst>
          </p:cNvPr>
          <p:cNvPicPr>
            <a:picLocks noGrp="1" noChangeAspect="1"/>
          </p:cNvPicPr>
          <p:nvPr>
            <p:ph type="pic" sz="quarter" idx="15"/>
          </p:nvPr>
        </p:nvPicPr>
        <p:blipFill>
          <a:blip r:embed="rId3"/>
          <a:srcRect l="7980" r="10439" b="2"/>
          <a:stretch>
            <a:fillRect/>
          </a:stretch>
        </p:blipFill>
        <p:spPr>
          <a:xfrm>
            <a:off x="20" y="10"/>
            <a:ext cx="7734280" cy="6399142"/>
          </a:xfrm>
        </p:spPr>
      </p:pic>
      <p:sp>
        <p:nvSpPr>
          <p:cNvPr id="8" name="TextBox 7">
            <a:extLst>
              <a:ext uri="{FF2B5EF4-FFF2-40B4-BE49-F238E27FC236}">
                <a16:creationId xmlns:a16="http://schemas.microsoft.com/office/drawing/2014/main" id="{82131810-A9A4-47BC-A69F-31721F55338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Sentiment Score Scale</a:t>
            </a:r>
          </a:p>
          <a:p>
            <a:pPr marL="0" lvl="1" indent="0">
              <a:lnSpc>
                <a:spcPct val="90000"/>
              </a:lnSpc>
              <a:spcBef>
                <a:spcPts val="1000"/>
              </a:spcBef>
              <a:spcAft>
                <a:spcPts val="600"/>
              </a:spcAft>
              <a:buFont typeface="Arial" panose="020B0604020202020204" pitchFamily="34" charset="0"/>
              <a:buNone/>
            </a:pPr>
            <a:r>
              <a:rPr lang="en-US" sz="900"/>
              <a:t>Sentiment scores range from –1.0 for very negative to +1.0 for very positive, with 0.0 as neutral.</a:t>
            </a:r>
          </a:p>
          <a:p>
            <a:pPr marL="0" indent="0">
              <a:lnSpc>
                <a:spcPct val="90000"/>
              </a:lnSpc>
              <a:spcBef>
                <a:spcPts val="2500"/>
              </a:spcBef>
              <a:spcAft>
                <a:spcPts val="600"/>
              </a:spcAft>
              <a:buFont typeface="Arial" panose="020B0604020202020204" pitchFamily="34" charset="0"/>
              <a:buNone/>
            </a:pPr>
            <a:r>
              <a:rPr lang="en-US" sz="900" b="1"/>
              <a:t>Interpreting Guest Feedback</a:t>
            </a:r>
          </a:p>
          <a:p>
            <a:pPr marL="0" lvl="1" indent="0">
              <a:lnSpc>
                <a:spcPct val="90000"/>
              </a:lnSpc>
              <a:spcBef>
                <a:spcPts val="1000"/>
              </a:spcBef>
              <a:spcAft>
                <a:spcPts val="600"/>
              </a:spcAft>
              <a:buFont typeface="Arial" panose="020B0604020202020204" pitchFamily="34" charset="0"/>
              <a:buNone/>
            </a:pPr>
            <a:r>
              <a:rPr lang="en-US" sz="900"/>
              <a:t>Positive comments like 'Amazing service' yield high scores, while negative feedback such as 'disappointing experience' scores low.</a:t>
            </a:r>
          </a:p>
          <a:p>
            <a:pPr marL="0" indent="0">
              <a:lnSpc>
                <a:spcPct val="90000"/>
              </a:lnSpc>
              <a:spcBef>
                <a:spcPts val="2500"/>
              </a:spcBef>
              <a:spcAft>
                <a:spcPts val="600"/>
              </a:spcAft>
              <a:buFont typeface="Arial" panose="020B0604020202020204" pitchFamily="34" charset="0"/>
              <a:buNone/>
            </a:pPr>
            <a:r>
              <a:rPr lang="en-US" sz="900" b="1"/>
              <a:t>Measurable Insights for Comparison</a:t>
            </a:r>
          </a:p>
          <a:p>
            <a:pPr marL="0" lvl="1" indent="0">
              <a:lnSpc>
                <a:spcPct val="90000"/>
              </a:lnSpc>
              <a:spcBef>
                <a:spcPts val="1000"/>
              </a:spcBef>
              <a:spcAft>
                <a:spcPts val="600"/>
              </a:spcAft>
              <a:buFont typeface="Arial" panose="020B0604020202020204" pitchFamily="34" charset="0"/>
              <a:buNone/>
            </a:pPr>
            <a:r>
              <a:rPr lang="en-US" sz="900"/>
              <a:t>Sentiment scoring transforms qualitative comments into measurable data, allowing for objective, large-scale comparison.</a:t>
            </a:r>
          </a:p>
        </p:txBody>
      </p:sp>
      <p:sp>
        <p:nvSpPr>
          <p:cNvPr id="4" name="Date Placeholder 3">
            <a:extLst>
              <a:ext uri="{FF2B5EF4-FFF2-40B4-BE49-F238E27FC236}">
                <a16:creationId xmlns:a16="http://schemas.microsoft.com/office/drawing/2014/main" id="{5A6EBCB1-67FA-B02C-2AAD-15A96169F9F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27CDF651-E180-4957-90A9-E3B37E1B64E7}" type="datetime1">
              <a:rPr lang="en-US" smtClean="0"/>
              <a:t>12/18/2025</a:t>
            </a:fld>
            <a:endParaRPr lang="en-US"/>
          </a:p>
        </p:txBody>
      </p:sp>
      <p:sp>
        <p:nvSpPr>
          <p:cNvPr id="5" name="Footer Placeholder 4">
            <a:extLst>
              <a:ext uri="{FF2B5EF4-FFF2-40B4-BE49-F238E27FC236}">
                <a16:creationId xmlns:a16="http://schemas.microsoft.com/office/drawing/2014/main" id="{6A62E366-3D8A-D811-848C-C34963AEA9A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AB7558D0-1098-EABD-9FEF-1DECA932895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23</a:t>
            </a:fld>
            <a:endParaRPr lang="en-US"/>
          </a:p>
        </p:txBody>
      </p:sp>
    </p:spTree>
    <p:extLst>
      <p:ext uri="{BB962C8B-B14F-4D97-AF65-F5344CB8AC3E}">
        <p14:creationId xmlns:p14="http://schemas.microsoft.com/office/powerpoint/2010/main" val="36832602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57E0-2980-4307-46FD-E2C6CCF54295}"/>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b="0" kern="1200" cap="all" baseline="0">
                <a:latin typeface="+mj-lt"/>
                <a:ea typeface="+mj-ea"/>
                <a:cs typeface="+mj-cs"/>
              </a:rPr>
              <a:t>Guest Sentiment by Ship Class</a:t>
            </a:r>
          </a:p>
        </p:txBody>
      </p:sp>
      <p:sp>
        <p:nvSpPr>
          <p:cNvPr id="8" name="TextBox 7">
            <a:extLst>
              <a:ext uri="{FF2B5EF4-FFF2-40B4-BE49-F238E27FC236}">
                <a16:creationId xmlns:a16="http://schemas.microsoft.com/office/drawing/2014/main" id="{553C1B15-0CC0-49EB-BC46-560E57D48C3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200" b="1"/>
              <a:t>Prima Class Excellence</a:t>
            </a:r>
          </a:p>
          <a:p>
            <a:pPr marL="0" lvl="1" indent="0">
              <a:lnSpc>
                <a:spcPct val="90000"/>
              </a:lnSpc>
              <a:spcBef>
                <a:spcPts val="1000"/>
              </a:spcBef>
              <a:spcAft>
                <a:spcPts val="600"/>
              </a:spcAft>
              <a:buFont typeface="Arial" panose="020B0604020202020204" pitchFamily="34" charset="0"/>
              <a:buNone/>
            </a:pPr>
            <a:r>
              <a:rPr lang="en-US" sz="1200"/>
              <a:t>Prima Class ships receive the highest average guest sentiment, showing outstanding guest experiences and high satisfaction levels.</a:t>
            </a:r>
          </a:p>
          <a:p>
            <a:pPr marL="0" indent="0">
              <a:lnSpc>
                <a:spcPct val="90000"/>
              </a:lnSpc>
              <a:spcBef>
                <a:spcPts val="2500"/>
              </a:spcBef>
              <a:spcAft>
                <a:spcPts val="600"/>
              </a:spcAft>
              <a:buFont typeface="Arial" panose="020B0604020202020204" pitchFamily="34" charset="0"/>
              <a:buNone/>
            </a:pPr>
            <a:r>
              <a:rPr lang="en-US" sz="1200" b="1"/>
              <a:t>Breakaway and Jewel Consistency</a:t>
            </a:r>
          </a:p>
          <a:p>
            <a:pPr marL="0" lvl="1" indent="0">
              <a:lnSpc>
                <a:spcPct val="90000"/>
              </a:lnSpc>
              <a:spcBef>
                <a:spcPts val="1000"/>
              </a:spcBef>
              <a:spcAft>
                <a:spcPts val="600"/>
              </a:spcAft>
              <a:buFont typeface="Arial" panose="020B0604020202020204" pitchFamily="34" charset="0"/>
              <a:buNone/>
            </a:pPr>
            <a:r>
              <a:rPr lang="en-US" sz="1200"/>
              <a:t>Breakaway and Jewel Classes consistently deliver strong performance, providing reliable guest satisfaction across multiple voyages.</a:t>
            </a:r>
          </a:p>
          <a:p>
            <a:pPr marL="0" indent="0">
              <a:lnSpc>
                <a:spcPct val="90000"/>
              </a:lnSpc>
              <a:spcBef>
                <a:spcPts val="2500"/>
              </a:spcBef>
              <a:spcAft>
                <a:spcPts val="600"/>
              </a:spcAft>
              <a:buFont typeface="Arial" panose="020B0604020202020204" pitchFamily="34" charset="0"/>
              <a:buNone/>
            </a:pPr>
            <a:r>
              <a:rPr lang="en-US" sz="1200" b="1"/>
              <a:t>Epic and Dawn Improvement Areas</a:t>
            </a:r>
          </a:p>
          <a:p>
            <a:pPr marL="0" lvl="1" indent="0">
              <a:lnSpc>
                <a:spcPct val="90000"/>
              </a:lnSpc>
              <a:spcBef>
                <a:spcPts val="1000"/>
              </a:spcBef>
              <a:spcAft>
                <a:spcPts val="600"/>
              </a:spcAft>
              <a:buFont typeface="Arial" panose="020B0604020202020204" pitchFamily="34" charset="0"/>
              <a:buNone/>
            </a:pPr>
            <a:r>
              <a:rPr lang="en-US" sz="1200"/>
              <a:t>Epic and Dawn Classes have lower sentiment scores, indicating opportunities to improve services and amenities for guests.</a:t>
            </a:r>
          </a:p>
        </p:txBody>
      </p:sp>
      <p:sp>
        <p:nvSpPr>
          <p:cNvPr id="4" name="Date Placeholder 3">
            <a:extLst>
              <a:ext uri="{FF2B5EF4-FFF2-40B4-BE49-F238E27FC236}">
                <a16:creationId xmlns:a16="http://schemas.microsoft.com/office/drawing/2014/main" id="{2E3891F0-C0AD-7A15-07F9-939CC47D6479}"/>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CA8C6E3E-7AB5-4D8B-B410-70EB0F748F69}" type="datetime1">
              <a:rPr lang="en-US" smtClean="0"/>
              <a:t>12/18/2025</a:t>
            </a:fld>
            <a:endParaRPr lang="en-US"/>
          </a:p>
        </p:txBody>
      </p:sp>
      <p:sp>
        <p:nvSpPr>
          <p:cNvPr id="5" name="Footer Placeholder 4">
            <a:extLst>
              <a:ext uri="{FF2B5EF4-FFF2-40B4-BE49-F238E27FC236}">
                <a16:creationId xmlns:a16="http://schemas.microsoft.com/office/drawing/2014/main" id="{B6D846EB-C7A9-334C-62DD-65CFA12190F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endParaRPr lang="en-US" kern="1200" dirty="0">
              <a:latin typeface="+mn-lt"/>
              <a:ea typeface="+mn-ea"/>
              <a:cs typeface="+mn-cs"/>
            </a:endParaRPr>
          </a:p>
        </p:txBody>
      </p:sp>
      <p:sp>
        <p:nvSpPr>
          <p:cNvPr id="6" name="Slide Number Placeholder 5">
            <a:extLst>
              <a:ext uri="{FF2B5EF4-FFF2-40B4-BE49-F238E27FC236}">
                <a16:creationId xmlns:a16="http://schemas.microsoft.com/office/drawing/2014/main" id="{304A49FD-43AD-0FE5-C52A-473E55435880}"/>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24</a:t>
            </a:fld>
            <a:endParaRPr lang="en-US"/>
          </a:p>
        </p:txBody>
      </p:sp>
      <p:sp>
        <p:nvSpPr>
          <p:cNvPr id="9" name="Picture Placeholder 8">
            <a:extLst>
              <a:ext uri="{FF2B5EF4-FFF2-40B4-BE49-F238E27FC236}">
                <a16:creationId xmlns:a16="http://schemas.microsoft.com/office/drawing/2014/main" id="{DA899AC6-59A8-49EB-8D06-799217F29448}"/>
              </a:ext>
            </a:extLst>
          </p:cNvPr>
          <p:cNvSpPr>
            <a:spLocks noGrp="1"/>
          </p:cNvSpPr>
          <p:nvPr>
            <p:ph type="pic" sz="quarter" idx="15"/>
          </p:nvPr>
        </p:nvSpPr>
        <p:spPr/>
        <p:txBody>
          <a:bodyPr/>
          <a:lstStyle/>
          <a:p>
            <a:endParaRPr lang="en-US"/>
          </a:p>
        </p:txBody>
      </p:sp>
      <p:pic>
        <p:nvPicPr>
          <p:cNvPr id="1026" name="Picture 2">
            <a:extLst>
              <a:ext uri="{FF2B5EF4-FFF2-40B4-BE49-F238E27FC236}">
                <a16:creationId xmlns:a16="http://schemas.microsoft.com/office/drawing/2014/main" id="{837F8F89-3090-EDEA-76B9-F888C23F2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734300" cy="63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5242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8274-C86B-7CA1-9BEE-2EF930FAD5CC}"/>
              </a:ext>
            </a:extLst>
          </p:cNvPr>
          <p:cNvSpPr>
            <a:spLocks noGrp="1"/>
          </p:cNvSpPr>
          <p:nvPr>
            <p:ph type="title"/>
          </p:nvPr>
        </p:nvSpPr>
        <p:spPr>
          <a:xfrm>
            <a:off x="431172" y="293302"/>
            <a:ext cx="11125032" cy="965101"/>
          </a:xfrm>
        </p:spPr>
        <p:txBody>
          <a:bodyPr anchor="b">
            <a:normAutofit/>
          </a:bodyPr>
          <a:lstStyle/>
          <a:p>
            <a:r>
              <a:rPr lang="en-US"/>
              <a:t>Key Insights Overview</a:t>
            </a:r>
          </a:p>
        </p:txBody>
      </p:sp>
      <p:sp>
        <p:nvSpPr>
          <p:cNvPr id="4" name="Date Placeholder 3">
            <a:extLst>
              <a:ext uri="{FF2B5EF4-FFF2-40B4-BE49-F238E27FC236}">
                <a16:creationId xmlns:a16="http://schemas.microsoft.com/office/drawing/2014/main" id="{76D8DEFE-7ADA-03C9-DF3D-D0E01A9E9F47}"/>
              </a:ext>
            </a:extLst>
          </p:cNvPr>
          <p:cNvSpPr>
            <a:spLocks noGrp="1"/>
          </p:cNvSpPr>
          <p:nvPr>
            <p:ph type="dt" sz="half" idx="10"/>
          </p:nvPr>
        </p:nvSpPr>
        <p:spPr>
          <a:xfrm>
            <a:off x="431172" y="6490524"/>
            <a:ext cx="2841959" cy="336141"/>
          </a:xfrm>
        </p:spPr>
        <p:txBody>
          <a:bodyPr anchor="ctr">
            <a:normAutofit/>
          </a:bodyPr>
          <a:lstStyle/>
          <a:p>
            <a:pPr>
              <a:spcAft>
                <a:spcPts val="600"/>
              </a:spcAft>
            </a:pPr>
            <a:fld id="{19156D1F-6E1D-4823-9F5C-CDC2C11FD5C7}" type="datetime1">
              <a:rPr lang="en-US" smtClean="0"/>
              <a:t>12/18/2025</a:t>
            </a:fld>
            <a:endParaRPr lang="en-US"/>
          </a:p>
        </p:txBody>
      </p:sp>
      <p:sp>
        <p:nvSpPr>
          <p:cNvPr id="5" name="Footer Placeholder 4">
            <a:extLst>
              <a:ext uri="{FF2B5EF4-FFF2-40B4-BE49-F238E27FC236}">
                <a16:creationId xmlns:a16="http://schemas.microsoft.com/office/drawing/2014/main" id="{E82BA20A-4DF6-C526-9870-E60BEA192D3B}"/>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92C56E75-B28A-D296-7209-35E21914988C}"/>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25</a:t>
            </a:fld>
            <a:endParaRPr lang="en-US"/>
          </a:p>
        </p:txBody>
      </p:sp>
      <p:graphicFrame>
        <p:nvGraphicFramePr>
          <p:cNvPr id="7" name="Content Placeholder 7">
            <a:extLst>
              <a:ext uri="{FF2B5EF4-FFF2-40B4-BE49-F238E27FC236}">
                <a16:creationId xmlns:a16="http://schemas.microsoft.com/office/drawing/2014/main" id="{C964921B-C8C8-4831-91AA-E86892BA307F}"/>
              </a:ext>
            </a:extLst>
          </p:cNvPr>
          <p:cNvGraphicFramePr>
            <a:graphicFrameLocks noGrp="1"/>
          </p:cNvGraphicFramePr>
          <p:nvPr>
            <p:ph idx="1"/>
            <p:extLst>
              <p:ext uri="{D42A27DB-BD31-4B8C-83A1-F6EECF244321}">
                <p14:modId xmlns:p14="http://schemas.microsoft.com/office/powerpoint/2010/main" val="122031487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8929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011-192F-D55B-0072-7B2CC6FEB587}"/>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Business Actions &amp; Insights</a:t>
            </a:r>
          </a:p>
        </p:txBody>
      </p:sp>
      <p:pic>
        <p:nvPicPr>
          <p:cNvPr id="7" name="Content Placeholder 6" descr="Flight attendant offering drink to passengers of a private jet airplane.">
            <a:extLst>
              <a:ext uri="{FF2B5EF4-FFF2-40B4-BE49-F238E27FC236}">
                <a16:creationId xmlns:a16="http://schemas.microsoft.com/office/drawing/2014/main" id="{42962055-CF90-4B78-BE56-3DA9566E4174}"/>
              </a:ext>
            </a:extLst>
          </p:cNvPr>
          <p:cNvPicPr>
            <a:picLocks noGrp="1" noChangeAspect="1"/>
          </p:cNvPicPr>
          <p:nvPr>
            <p:ph type="pic" sz="quarter" idx="15"/>
          </p:nvPr>
        </p:nvPicPr>
        <p:blipFill>
          <a:blip r:embed="rId3"/>
          <a:srcRect l="19323" r="1" b="1"/>
          <a:stretch>
            <a:fillRect/>
          </a:stretch>
        </p:blipFill>
        <p:spPr>
          <a:xfrm>
            <a:off x="20" y="10"/>
            <a:ext cx="7734280" cy="6399142"/>
          </a:xfrm>
        </p:spPr>
      </p:pic>
      <p:sp>
        <p:nvSpPr>
          <p:cNvPr id="8" name="TextBox 7">
            <a:extLst>
              <a:ext uri="{FF2B5EF4-FFF2-40B4-BE49-F238E27FC236}">
                <a16:creationId xmlns:a16="http://schemas.microsoft.com/office/drawing/2014/main" id="{1265FFFE-241F-421B-B919-0174EFFA46E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000" b="1"/>
              <a:t>Root-Cause Analysis</a:t>
            </a:r>
          </a:p>
          <a:p>
            <a:pPr marL="0" lvl="1" indent="0">
              <a:lnSpc>
                <a:spcPct val="90000"/>
              </a:lnSpc>
              <a:spcBef>
                <a:spcPts val="1000"/>
              </a:spcBef>
              <a:spcAft>
                <a:spcPts val="600"/>
              </a:spcAft>
              <a:buFont typeface="Arial" panose="020B0604020202020204" pitchFamily="34" charset="0"/>
              <a:buNone/>
            </a:pPr>
            <a:r>
              <a:rPr lang="en-US" sz="1000"/>
              <a:t>Identify key dissatisfaction factors in Epic and Dawn Classes by analyzing service, food, and amenities.</a:t>
            </a:r>
          </a:p>
          <a:p>
            <a:pPr marL="0" indent="0">
              <a:lnSpc>
                <a:spcPct val="90000"/>
              </a:lnSpc>
              <a:spcBef>
                <a:spcPts val="2500"/>
              </a:spcBef>
              <a:spcAft>
                <a:spcPts val="600"/>
              </a:spcAft>
              <a:buFont typeface="Arial" panose="020B0604020202020204" pitchFamily="34" charset="0"/>
              <a:buNone/>
            </a:pPr>
            <a:r>
              <a:rPr lang="en-US" sz="1000" b="1"/>
              <a:t>Aligning Expectations</a:t>
            </a:r>
          </a:p>
          <a:p>
            <a:pPr marL="0" lvl="1" indent="0">
              <a:lnSpc>
                <a:spcPct val="90000"/>
              </a:lnSpc>
              <a:spcBef>
                <a:spcPts val="1000"/>
              </a:spcBef>
              <a:spcAft>
                <a:spcPts val="600"/>
              </a:spcAft>
              <a:buFont typeface="Arial" panose="020B0604020202020204" pitchFamily="34" charset="0"/>
              <a:buNone/>
            </a:pPr>
            <a:r>
              <a:rPr lang="en-US" sz="1000"/>
              <a:t>Ensure premium class expectations match real experiences by improving consistency in marketing and delivery.</a:t>
            </a:r>
          </a:p>
          <a:p>
            <a:pPr marL="0" indent="0">
              <a:lnSpc>
                <a:spcPct val="90000"/>
              </a:lnSpc>
              <a:spcBef>
                <a:spcPts val="2500"/>
              </a:spcBef>
              <a:spcAft>
                <a:spcPts val="600"/>
              </a:spcAft>
              <a:buFont typeface="Arial" panose="020B0604020202020204" pitchFamily="34" charset="0"/>
              <a:buNone/>
            </a:pPr>
            <a:r>
              <a:rPr lang="en-US" sz="1000" b="1"/>
              <a:t>Benchmarking Best Practices</a:t>
            </a:r>
          </a:p>
          <a:p>
            <a:pPr marL="0" lvl="1" indent="0">
              <a:lnSpc>
                <a:spcPct val="90000"/>
              </a:lnSpc>
              <a:spcBef>
                <a:spcPts val="1000"/>
              </a:spcBef>
              <a:spcAft>
                <a:spcPts val="600"/>
              </a:spcAft>
              <a:buFont typeface="Arial" panose="020B0604020202020204" pitchFamily="34" charset="0"/>
              <a:buNone/>
            </a:pPr>
            <a:r>
              <a:rPr lang="en-US" sz="1000"/>
              <a:t>Use Prima Class as a benchmark to adopt best practices for service and experience improvements.</a:t>
            </a:r>
          </a:p>
        </p:txBody>
      </p:sp>
      <p:sp>
        <p:nvSpPr>
          <p:cNvPr id="4" name="Date Placeholder 3">
            <a:extLst>
              <a:ext uri="{FF2B5EF4-FFF2-40B4-BE49-F238E27FC236}">
                <a16:creationId xmlns:a16="http://schemas.microsoft.com/office/drawing/2014/main" id="{66F000E8-3BE6-B3D5-A891-5A27A1E18C2B}"/>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2D51197F-9FD4-4204-9830-28F4B338CD82}" type="datetime1">
              <a:rPr lang="en-US" smtClean="0"/>
              <a:t>12/18/2025</a:t>
            </a:fld>
            <a:endParaRPr lang="en-US"/>
          </a:p>
        </p:txBody>
      </p:sp>
      <p:sp>
        <p:nvSpPr>
          <p:cNvPr id="5" name="Footer Placeholder 4">
            <a:extLst>
              <a:ext uri="{FF2B5EF4-FFF2-40B4-BE49-F238E27FC236}">
                <a16:creationId xmlns:a16="http://schemas.microsoft.com/office/drawing/2014/main" id="{2811DA7C-BFC9-236A-0FCD-2B2996EF943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31731F94-12D9-6EED-65DC-484A7C25D58A}"/>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26</a:t>
            </a:fld>
            <a:endParaRPr lang="en-US"/>
          </a:p>
        </p:txBody>
      </p:sp>
    </p:spTree>
    <p:extLst>
      <p:ext uri="{BB962C8B-B14F-4D97-AF65-F5344CB8AC3E}">
        <p14:creationId xmlns:p14="http://schemas.microsoft.com/office/powerpoint/2010/main" val="159636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8F6D-87B8-DE28-8742-85C105567593}"/>
              </a:ext>
            </a:extLst>
          </p:cNvPr>
          <p:cNvSpPr>
            <a:spLocks noGrp="1"/>
          </p:cNvSpPr>
          <p:nvPr>
            <p:ph type="title"/>
          </p:nvPr>
        </p:nvSpPr>
        <p:spPr>
          <a:xfrm>
            <a:off x="431172" y="293302"/>
            <a:ext cx="11125032" cy="965101"/>
          </a:xfrm>
        </p:spPr>
        <p:txBody>
          <a:bodyPr anchor="b">
            <a:normAutofit/>
          </a:bodyPr>
          <a:lstStyle/>
          <a:p>
            <a:r>
              <a:rPr lang="en-US"/>
              <a:t>Limitations &amp; Next Steps</a:t>
            </a:r>
          </a:p>
        </p:txBody>
      </p:sp>
      <p:sp>
        <p:nvSpPr>
          <p:cNvPr id="4" name="Date Placeholder 3">
            <a:extLst>
              <a:ext uri="{FF2B5EF4-FFF2-40B4-BE49-F238E27FC236}">
                <a16:creationId xmlns:a16="http://schemas.microsoft.com/office/drawing/2014/main" id="{400958B3-B8C7-04F3-6181-D9EA7380461D}"/>
              </a:ext>
            </a:extLst>
          </p:cNvPr>
          <p:cNvSpPr>
            <a:spLocks noGrp="1"/>
          </p:cNvSpPr>
          <p:nvPr>
            <p:ph type="dt" sz="half" idx="10"/>
          </p:nvPr>
        </p:nvSpPr>
        <p:spPr>
          <a:xfrm>
            <a:off x="431172" y="6490524"/>
            <a:ext cx="2841959" cy="336141"/>
          </a:xfrm>
        </p:spPr>
        <p:txBody>
          <a:bodyPr anchor="ctr">
            <a:normAutofit/>
          </a:bodyPr>
          <a:lstStyle/>
          <a:p>
            <a:pPr>
              <a:spcAft>
                <a:spcPts val="600"/>
              </a:spcAft>
            </a:pPr>
            <a:fld id="{2E05A492-25DD-45A8-BD07-CA0D13B780E0}" type="datetime1">
              <a:rPr lang="en-US" smtClean="0"/>
              <a:t>12/18/2025</a:t>
            </a:fld>
            <a:endParaRPr lang="en-US"/>
          </a:p>
        </p:txBody>
      </p:sp>
      <p:sp>
        <p:nvSpPr>
          <p:cNvPr id="5" name="Footer Placeholder 4">
            <a:extLst>
              <a:ext uri="{FF2B5EF4-FFF2-40B4-BE49-F238E27FC236}">
                <a16:creationId xmlns:a16="http://schemas.microsoft.com/office/drawing/2014/main" id="{74AB0570-27D9-77B7-ED68-5FA8ABBF9532}"/>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21766CE1-2574-1E5A-373E-32FB40C7418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27</a:t>
            </a:fld>
            <a:endParaRPr lang="en-US"/>
          </a:p>
        </p:txBody>
      </p:sp>
      <p:graphicFrame>
        <p:nvGraphicFramePr>
          <p:cNvPr id="7" name="Content Placeholder 7">
            <a:extLst>
              <a:ext uri="{FF2B5EF4-FFF2-40B4-BE49-F238E27FC236}">
                <a16:creationId xmlns:a16="http://schemas.microsoft.com/office/drawing/2014/main" id="{D2DE162D-057A-4587-AECE-6F2D43AD9D5F}"/>
              </a:ext>
            </a:extLst>
          </p:cNvPr>
          <p:cNvGraphicFramePr>
            <a:graphicFrameLocks noGrp="1"/>
          </p:cNvGraphicFramePr>
          <p:nvPr>
            <p:ph idx="1"/>
            <p:extLst>
              <p:ext uri="{D42A27DB-BD31-4B8C-83A1-F6EECF244321}">
                <p14:modId xmlns:p14="http://schemas.microsoft.com/office/powerpoint/2010/main" val="213212705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13772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ED72-059E-67EE-D4ED-B7B717AED6F0}"/>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b="0" kern="1200" cap="all" baseline="0">
                <a:latin typeface="+mj-lt"/>
                <a:ea typeface="+mj-ea"/>
                <a:cs typeface="+mj-cs"/>
              </a:rPr>
              <a:t>Guest Sentiment Distribution</a:t>
            </a:r>
          </a:p>
        </p:txBody>
      </p:sp>
      <p:pic>
        <p:nvPicPr>
          <p:cNvPr id="7" name="Content Placeholder 6" descr="Positive feeling.">
            <a:extLst>
              <a:ext uri="{FF2B5EF4-FFF2-40B4-BE49-F238E27FC236}">
                <a16:creationId xmlns:a16="http://schemas.microsoft.com/office/drawing/2014/main" id="{5CE39019-1F18-4A9B-886F-35B81005AF56}"/>
              </a:ext>
            </a:extLst>
          </p:cNvPr>
          <p:cNvPicPr>
            <a:picLocks noGrp="1" noChangeAspect="1"/>
          </p:cNvPicPr>
          <p:nvPr>
            <p:ph type="pic" sz="quarter" idx="15"/>
          </p:nvPr>
        </p:nvPicPr>
        <p:blipFill>
          <a:blip r:embed="rId3"/>
          <a:srcRect r="19324" b="1"/>
          <a:stretch>
            <a:fillRect/>
          </a:stretch>
        </p:blipFill>
        <p:spPr>
          <a:xfrm>
            <a:off x="20" y="10"/>
            <a:ext cx="7734280" cy="6399142"/>
          </a:xfrm>
        </p:spPr>
      </p:pic>
      <p:sp>
        <p:nvSpPr>
          <p:cNvPr id="8" name="TextBox 7">
            <a:extLst>
              <a:ext uri="{FF2B5EF4-FFF2-40B4-BE49-F238E27FC236}">
                <a16:creationId xmlns:a16="http://schemas.microsoft.com/office/drawing/2014/main" id="{B6F7EA77-DDB7-4BEA-A475-124D3FF5505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a:t>Majority Positive Response</a:t>
            </a:r>
          </a:p>
          <a:p>
            <a:pPr marL="0" lvl="1" indent="0">
              <a:lnSpc>
                <a:spcPct val="90000"/>
              </a:lnSpc>
              <a:spcBef>
                <a:spcPts val="1000"/>
              </a:spcBef>
              <a:spcAft>
                <a:spcPts val="600"/>
              </a:spcAft>
              <a:buFont typeface="Arial" panose="020B0604020202020204" pitchFamily="34" charset="0"/>
              <a:buNone/>
            </a:pPr>
            <a:r>
              <a:rPr lang="en-US" sz="1300"/>
              <a:t>Sixty-five percent of guests expressed positive sentiment, showcasing overall satisfaction and success in service delivery.</a:t>
            </a:r>
          </a:p>
          <a:p>
            <a:pPr marL="0" indent="0">
              <a:lnSpc>
                <a:spcPct val="90000"/>
              </a:lnSpc>
              <a:spcBef>
                <a:spcPts val="2500"/>
              </a:spcBef>
              <a:spcAft>
                <a:spcPts val="600"/>
              </a:spcAft>
              <a:buFont typeface="Arial" panose="020B0604020202020204" pitchFamily="34" charset="0"/>
              <a:buNone/>
            </a:pPr>
            <a:r>
              <a:rPr lang="en-US" sz="1300" b="1"/>
              <a:t>Noticeable Negative Experiences</a:t>
            </a:r>
          </a:p>
          <a:p>
            <a:pPr marL="0" lvl="1" indent="0">
              <a:lnSpc>
                <a:spcPct val="90000"/>
              </a:lnSpc>
              <a:spcBef>
                <a:spcPts val="1000"/>
              </a:spcBef>
              <a:spcAft>
                <a:spcPts val="600"/>
              </a:spcAft>
              <a:buFont typeface="Arial" panose="020B0604020202020204" pitchFamily="34" charset="0"/>
              <a:buNone/>
            </a:pPr>
            <a:r>
              <a:rPr lang="en-US" sz="1300"/>
              <a:t>Twenty-eight point six percent of guests reported negative experiences, revealing areas where improvements are needed.</a:t>
            </a:r>
          </a:p>
          <a:p>
            <a:pPr marL="0" indent="0">
              <a:lnSpc>
                <a:spcPct val="90000"/>
              </a:lnSpc>
              <a:spcBef>
                <a:spcPts val="2500"/>
              </a:spcBef>
              <a:spcAft>
                <a:spcPts val="600"/>
              </a:spcAft>
              <a:buFont typeface="Arial" panose="020B0604020202020204" pitchFamily="34" charset="0"/>
              <a:buNone/>
            </a:pPr>
            <a:r>
              <a:rPr lang="en-US" sz="1300" b="1"/>
              <a:t>Opportunity for Improvement</a:t>
            </a:r>
          </a:p>
          <a:p>
            <a:pPr marL="0" lvl="1" indent="0">
              <a:lnSpc>
                <a:spcPct val="90000"/>
              </a:lnSpc>
              <a:spcBef>
                <a:spcPts val="1000"/>
              </a:spcBef>
              <a:spcAft>
                <a:spcPts val="600"/>
              </a:spcAft>
              <a:buFont typeface="Arial" panose="020B0604020202020204" pitchFamily="34" charset="0"/>
              <a:buNone/>
            </a:pPr>
            <a:r>
              <a:rPr lang="en-US" sz="1300"/>
              <a:t>With nearly one in three guests dissatisfied, there is significant opportunity to enhance service and overall experience.</a:t>
            </a:r>
          </a:p>
        </p:txBody>
      </p:sp>
      <p:sp>
        <p:nvSpPr>
          <p:cNvPr id="4" name="Date Placeholder 3">
            <a:extLst>
              <a:ext uri="{FF2B5EF4-FFF2-40B4-BE49-F238E27FC236}">
                <a16:creationId xmlns:a16="http://schemas.microsoft.com/office/drawing/2014/main" id="{F7BE1FF3-B576-6E4D-A906-8671F03DBF1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4E48D716-6226-425A-9F40-121459033CBD}" type="datetime1">
              <a:rPr lang="en-US" smtClean="0"/>
              <a:t>12/18/2025</a:t>
            </a:fld>
            <a:endParaRPr lang="en-US"/>
          </a:p>
        </p:txBody>
      </p:sp>
      <p:sp>
        <p:nvSpPr>
          <p:cNvPr id="5" name="Footer Placeholder 4">
            <a:extLst>
              <a:ext uri="{FF2B5EF4-FFF2-40B4-BE49-F238E27FC236}">
                <a16:creationId xmlns:a16="http://schemas.microsoft.com/office/drawing/2014/main" id="{3D98AB7F-2863-C5A4-851A-9147E4FA5F4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4E83BC2E-A8A3-E697-9F2E-8B1714BD2D6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28</a:t>
            </a:fld>
            <a:endParaRPr lang="en-US"/>
          </a:p>
        </p:txBody>
      </p:sp>
    </p:spTree>
    <p:extLst>
      <p:ext uri="{BB962C8B-B14F-4D97-AF65-F5344CB8AC3E}">
        <p14:creationId xmlns:p14="http://schemas.microsoft.com/office/powerpoint/2010/main" val="18283332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2900-55B7-B9D6-A719-24035E73DE21}"/>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10" name="Content Placeholder 2">
            <a:extLst>
              <a:ext uri="{FF2B5EF4-FFF2-40B4-BE49-F238E27FC236}">
                <a16:creationId xmlns:a16="http://schemas.microsoft.com/office/drawing/2014/main" id="{3A29A386-BE06-32DD-7F17-9F29B796FAAD}"/>
              </a:ext>
            </a:extLst>
          </p:cNvPr>
          <p:cNvGraphicFramePr>
            <a:graphicFrameLocks noGrp="1"/>
          </p:cNvGraphicFramePr>
          <p:nvPr>
            <p:ph sz="quarter" idx="13"/>
            <p:extLst>
              <p:ext uri="{D42A27DB-BD31-4B8C-83A1-F6EECF244321}">
                <p14:modId xmlns:p14="http://schemas.microsoft.com/office/powerpoint/2010/main" val="403828606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D734E54C-59CE-5795-1B3C-707F62560ECD}"/>
              </a:ext>
            </a:extLst>
          </p:cNvPr>
          <p:cNvSpPr>
            <a:spLocks noGrp="1"/>
          </p:cNvSpPr>
          <p:nvPr>
            <p:ph type="dt" sz="half" idx="10"/>
          </p:nvPr>
        </p:nvSpPr>
        <p:spPr>
          <a:xfrm>
            <a:off x="431172" y="6490524"/>
            <a:ext cx="2841959" cy="336141"/>
          </a:xfrm>
        </p:spPr>
        <p:txBody>
          <a:bodyPr anchor="ctr">
            <a:normAutofit/>
          </a:bodyPr>
          <a:lstStyle/>
          <a:p>
            <a:pPr>
              <a:spcAft>
                <a:spcPts val="600"/>
              </a:spcAft>
            </a:pPr>
            <a:fld id="{532409A5-6AED-4C7F-B08D-7022ABDB11B4}" type="datetime1">
              <a:rPr lang="en-US" smtClean="0"/>
              <a:t>12/18/2025</a:t>
            </a:fld>
            <a:endParaRPr lang="en-US"/>
          </a:p>
        </p:txBody>
      </p:sp>
      <p:sp>
        <p:nvSpPr>
          <p:cNvPr id="5" name="Footer Placeholder 4">
            <a:extLst>
              <a:ext uri="{FF2B5EF4-FFF2-40B4-BE49-F238E27FC236}">
                <a16:creationId xmlns:a16="http://schemas.microsoft.com/office/drawing/2014/main" id="{B65493BA-7C80-24EF-751A-56AF8AC96AA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16E71BA9-E41E-36D6-C54D-87A8F0E88A9C}"/>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29</a:t>
            </a:fld>
            <a:endParaRPr lang="en-US"/>
          </a:p>
        </p:txBody>
      </p:sp>
    </p:spTree>
    <p:extLst>
      <p:ext uri="{BB962C8B-B14F-4D97-AF65-F5344CB8AC3E}">
        <p14:creationId xmlns:p14="http://schemas.microsoft.com/office/powerpoint/2010/main" val="83115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FB9A-1C1A-2EDA-8E77-AC9C8AC2543F}"/>
              </a:ext>
            </a:extLst>
          </p:cNvPr>
          <p:cNvSpPr>
            <a:spLocks noGrp="1"/>
          </p:cNvSpPr>
          <p:nvPr>
            <p:ph type="title"/>
          </p:nvPr>
        </p:nvSpPr>
        <p:spPr>
          <a:xfrm>
            <a:off x="431172" y="553616"/>
            <a:ext cx="7914087" cy="4008859"/>
          </a:xfrm>
        </p:spPr>
        <p:txBody>
          <a:bodyPr anchor="t">
            <a:normAutofit/>
          </a:bodyPr>
          <a:lstStyle/>
          <a:p>
            <a:r>
              <a:rPr lang="en-US" sz="5600"/>
              <a:t>Strategic Importance of Guest Experience Sentiment Analysis</a:t>
            </a:r>
          </a:p>
        </p:txBody>
      </p:sp>
      <p:sp>
        <p:nvSpPr>
          <p:cNvPr id="11" name="Text Placeholder 2">
            <a:extLst>
              <a:ext uri="{FF2B5EF4-FFF2-40B4-BE49-F238E27FC236}">
                <a16:creationId xmlns:a16="http://schemas.microsoft.com/office/drawing/2014/main" id="{4FC136AD-5C05-DBD9-5B17-A0B9F9AE97FA}"/>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7B4391D6-E583-3AB3-730A-65467C07C25D}"/>
              </a:ext>
            </a:extLst>
          </p:cNvPr>
          <p:cNvSpPr>
            <a:spLocks noGrp="1"/>
          </p:cNvSpPr>
          <p:nvPr>
            <p:ph type="dt" sz="half" idx="10"/>
          </p:nvPr>
        </p:nvSpPr>
        <p:spPr>
          <a:xfrm>
            <a:off x="431172" y="6490524"/>
            <a:ext cx="2841959" cy="336141"/>
          </a:xfrm>
        </p:spPr>
        <p:txBody>
          <a:bodyPr anchor="ctr">
            <a:normAutofit/>
          </a:bodyPr>
          <a:lstStyle/>
          <a:p>
            <a:pPr>
              <a:spcAft>
                <a:spcPts val="600"/>
              </a:spcAft>
            </a:pPr>
            <a:fld id="{22A8A54C-3ED4-4EF4-A9FB-85120E42D6BE}" type="datetime1">
              <a:rPr lang="en-US" smtClean="0"/>
              <a:t>12/18/2025</a:t>
            </a:fld>
            <a:endParaRPr lang="en-US"/>
          </a:p>
        </p:txBody>
      </p:sp>
      <p:sp>
        <p:nvSpPr>
          <p:cNvPr id="5" name="Footer Placeholder 4">
            <a:extLst>
              <a:ext uri="{FF2B5EF4-FFF2-40B4-BE49-F238E27FC236}">
                <a16:creationId xmlns:a16="http://schemas.microsoft.com/office/drawing/2014/main" id="{1ABB197C-7F24-13C1-E950-60252CA1479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10A1601D-B009-EB86-7963-9BD7ACC1221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1763316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F5DD-31C1-B10F-C2D9-257A6949C005}"/>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cap="all" baseline="0">
                <a:latin typeface="+mj-lt"/>
                <a:ea typeface="+mj-ea"/>
                <a:cs typeface="+mj-cs"/>
              </a:rPr>
              <a:t>Link Between Guest Satisfaction and Brand Loyalty</a:t>
            </a:r>
          </a:p>
        </p:txBody>
      </p:sp>
      <p:pic>
        <p:nvPicPr>
          <p:cNvPr id="7" name="Content Placeholder 6" descr="Woman using laptop with emoji">
            <a:extLst>
              <a:ext uri="{FF2B5EF4-FFF2-40B4-BE49-F238E27FC236}">
                <a16:creationId xmlns:a16="http://schemas.microsoft.com/office/drawing/2014/main" id="{BCBCA3FC-6DDE-4ABA-A856-F56AE1291A17}"/>
              </a:ext>
            </a:extLst>
          </p:cNvPr>
          <p:cNvPicPr>
            <a:picLocks noGrp="1" noChangeAspect="1"/>
          </p:cNvPicPr>
          <p:nvPr>
            <p:ph type="pic" sz="quarter" idx="15"/>
          </p:nvPr>
        </p:nvPicPr>
        <p:blipFill>
          <a:blip r:embed="rId3"/>
          <a:srcRect l="6132" r="13192" b="1"/>
          <a:stretch>
            <a:fillRect/>
          </a:stretch>
        </p:blipFill>
        <p:spPr>
          <a:xfrm>
            <a:off x="20" y="10"/>
            <a:ext cx="7734280" cy="6399142"/>
          </a:xfrm>
        </p:spPr>
      </p:pic>
      <p:sp>
        <p:nvSpPr>
          <p:cNvPr id="8" name="TextBox 7">
            <a:extLst>
              <a:ext uri="{FF2B5EF4-FFF2-40B4-BE49-F238E27FC236}">
                <a16:creationId xmlns:a16="http://schemas.microsoft.com/office/drawing/2014/main" id="{B4524849-2AC3-46A4-9CC3-81695D44E63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Impact on Brand Loyalty</a:t>
            </a:r>
          </a:p>
          <a:p>
            <a:pPr marL="0" lvl="1" indent="0">
              <a:lnSpc>
                <a:spcPct val="90000"/>
              </a:lnSpc>
              <a:spcBef>
                <a:spcPts val="1000"/>
              </a:spcBef>
              <a:spcAft>
                <a:spcPts val="600"/>
              </a:spcAft>
              <a:buFont typeface="Arial" panose="020B0604020202020204" pitchFamily="34" charset="0"/>
              <a:buNone/>
            </a:pPr>
            <a:r>
              <a:rPr lang="en-US" sz="900"/>
              <a:t>Guest satisfaction strengthens brand loyalty, leading to repeat bookings and long-term customer relationships.</a:t>
            </a:r>
          </a:p>
          <a:p>
            <a:pPr marL="0" indent="0">
              <a:lnSpc>
                <a:spcPct val="90000"/>
              </a:lnSpc>
              <a:spcBef>
                <a:spcPts val="2500"/>
              </a:spcBef>
              <a:spcAft>
                <a:spcPts val="600"/>
              </a:spcAft>
              <a:buFont typeface="Arial" panose="020B0604020202020204" pitchFamily="34" charset="0"/>
              <a:buNone/>
            </a:pPr>
            <a:r>
              <a:rPr lang="en-US" sz="900" b="1"/>
              <a:t>Role of Sentiment Measurement</a:t>
            </a:r>
          </a:p>
          <a:p>
            <a:pPr marL="0" lvl="1" indent="0">
              <a:lnSpc>
                <a:spcPct val="90000"/>
              </a:lnSpc>
              <a:spcBef>
                <a:spcPts val="1000"/>
              </a:spcBef>
              <a:spcAft>
                <a:spcPts val="600"/>
              </a:spcAft>
              <a:buFont typeface="Arial" panose="020B0604020202020204" pitchFamily="34" charset="0"/>
              <a:buNone/>
            </a:pPr>
            <a:r>
              <a:rPr lang="en-US" sz="900"/>
              <a:t>Measuring customer sentiment quantifies experiences and informs strategies to improve satisfaction and retention.</a:t>
            </a:r>
          </a:p>
          <a:p>
            <a:pPr marL="0" indent="0">
              <a:lnSpc>
                <a:spcPct val="90000"/>
              </a:lnSpc>
              <a:spcBef>
                <a:spcPts val="2500"/>
              </a:spcBef>
              <a:spcAft>
                <a:spcPts val="600"/>
              </a:spcAft>
              <a:buFont typeface="Arial" panose="020B0604020202020204" pitchFamily="34" charset="0"/>
              <a:buNone/>
            </a:pPr>
            <a:r>
              <a:rPr lang="en-US" sz="900" b="1"/>
              <a:t>Enhancing Brand Reputation</a:t>
            </a:r>
          </a:p>
          <a:p>
            <a:pPr marL="0" lvl="1" indent="0">
              <a:lnSpc>
                <a:spcPct val="90000"/>
              </a:lnSpc>
              <a:spcBef>
                <a:spcPts val="1000"/>
              </a:spcBef>
              <a:spcAft>
                <a:spcPts val="600"/>
              </a:spcAft>
              <a:buFont typeface="Arial" panose="020B0604020202020204" pitchFamily="34" charset="0"/>
              <a:buNone/>
            </a:pPr>
            <a:r>
              <a:rPr lang="en-US" sz="900"/>
              <a:t>Positive guest experiences boost brand reputation through word-of-mouth and increased customer trust.</a:t>
            </a:r>
          </a:p>
        </p:txBody>
      </p:sp>
      <p:sp>
        <p:nvSpPr>
          <p:cNvPr id="4" name="Date Placeholder 3">
            <a:extLst>
              <a:ext uri="{FF2B5EF4-FFF2-40B4-BE49-F238E27FC236}">
                <a16:creationId xmlns:a16="http://schemas.microsoft.com/office/drawing/2014/main" id="{AFD4DD11-C528-813D-8F93-130596937DB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B670D216-8EAD-486F-84B6-E1A3CAD27B12}" type="datetime1">
              <a:rPr lang="en-US" smtClean="0"/>
              <a:t>12/18/2025</a:t>
            </a:fld>
            <a:endParaRPr lang="en-US"/>
          </a:p>
        </p:txBody>
      </p:sp>
      <p:sp>
        <p:nvSpPr>
          <p:cNvPr id="5" name="Footer Placeholder 4">
            <a:extLst>
              <a:ext uri="{FF2B5EF4-FFF2-40B4-BE49-F238E27FC236}">
                <a16:creationId xmlns:a16="http://schemas.microsoft.com/office/drawing/2014/main" id="{0B4C8369-50C4-C262-6081-06B6FAE11182}"/>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68671E03-C60F-26CD-0D64-12B24C93F2A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114005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069A-90E9-B389-C841-B7260D369F2A}"/>
              </a:ext>
            </a:extLst>
          </p:cNvPr>
          <p:cNvSpPr>
            <a:spLocks noGrp="1"/>
          </p:cNvSpPr>
          <p:nvPr>
            <p:ph type="title"/>
          </p:nvPr>
        </p:nvSpPr>
        <p:spPr>
          <a:xfrm>
            <a:off x="321733" y="4162318"/>
            <a:ext cx="2953618" cy="1892808"/>
          </a:xfrm>
        </p:spPr>
        <p:txBody>
          <a:bodyPr vert="horz" lIns="91440" tIns="45720" rIns="91440" bIns="45720" rtlCol="0" anchor="t">
            <a:normAutofit/>
          </a:bodyPr>
          <a:lstStyle/>
          <a:p>
            <a:r>
              <a:rPr lang="en-US" sz="2700" b="0" kern="1200" cap="all" baseline="0">
                <a:latin typeface="+mj-lt"/>
                <a:ea typeface="+mj-ea"/>
                <a:cs typeface="+mj-cs"/>
              </a:rPr>
              <a:t>Operational Impact of Experience Gaps</a:t>
            </a:r>
          </a:p>
        </p:txBody>
      </p:sp>
      <p:sp>
        <p:nvSpPr>
          <p:cNvPr id="8" name="TextBox 7">
            <a:extLst>
              <a:ext uri="{FF2B5EF4-FFF2-40B4-BE49-F238E27FC236}">
                <a16:creationId xmlns:a16="http://schemas.microsoft.com/office/drawing/2014/main" id="{28F84746-A26B-460B-B9A4-1B55A2E6208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4162318"/>
            <a:ext cx="7772400" cy="2240280"/>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Impact on Operational Efficiency</a:t>
            </a:r>
          </a:p>
          <a:p>
            <a:pPr marL="0" lvl="1" indent="0">
              <a:lnSpc>
                <a:spcPct val="90000"/>
              </a:lnSpc>
              <a:spcBef>
                <a:spcPts val="1000"/>
              </a:spcBef>
              <a:spcAft>
                <a:spcPts val="600"/>
              </a:spcAft>
              <a:buFont typeface="Arial" panose="020B0604020202020204" pitchFamily="34" charset="0"/>
              <a:buNone/>
            </a:pPr>
            <a:r>
              <a:rPr lang="en-US" sz="900"/>
              <a:t>Experience gaps reduce operational efficiency, causing delays and lowering service quality in cruise operations.</a:t>
            </a:r>
          </a:p>
          <a:p>
            <a:pPr marL="0" indent="0">
              <a:lnSpc>
                <a:spcPct val="90000"/>
              </a:lnSpc>
              <a:spcBef>
                <a:spcPts val="2500"/>
              </a:spcBef>
              <a:spcAft>
                <a:spcPts val="600"/>
              </a:spcAft>
              <a:buFont typeface="Arial" panose="020B0604020202020204" pitchFamily="34" charset="0"/>
              <a:buNone/>
            </a:pPr>
            <a:r>
              <a:rPr lang="en-US" sz="900" b="1"/>
              <a:t>Effect on Guest Retention</a:t>
            </a:r>
          </a:p>
          <a:p>
            <a:pPr marL="0" lvl="1" indent="0">
              <a:lnSpc>
                <a:spcPct val="90000"/>
              </a:lnSpc>
              <a:spcBef>
                <a:spcPts val="1000"/>
              </a:spcBef>
              <a:spcAft>
                <a:spcPts val="600"/>
              </a:spcAft>
              <a:buFont typeface="Arial" panose="020B0604020202020204" pitchFamily="34" charset="0"/>
              <a:buNone/>
            </a:pPr>
            <a:r>
              <a:rPr lang="en-US" sz="900"/>
              <a:t>Guest dissatisfaction from experience gaps leads to lower retention and negative reviews for cruise lines.</a:t>
            </a:r>
          </a:p>
          <a:p>
            <a:pPr marL="0" indent="0">
              <a:lnSpc>
                <a:spcPct val="90000"/>
              </a:lnSpc>
              <a:spcBef>
                <a:spcPts val="2500"/>
              </a:spcBef>
              <a:spcAft>
                <a:spcPts val="600"/>
              </a:spcAft>
              <a:buFont typeface="Arial" panose="020B0604020202020204" pitchFamily="34" charset="0"/>
              <a:buNone/>
            </a:pPr>
            <a:r>
              <a:rPr lang="en-US" sz="900" b="1"/>
              <a:t>Sentiment Analysis for Improvement</a:t>
            </a:r>
          </a:p>
          <a:p>
            <a:pPr marL="0" lvl="1" indent="0">
              <a:lnSpc>
                <a:spcPct val="90000"/>
              </a:lnSpc>
              <a:spcBef>
                <a:spcPts val="1000"/>
              </a:spcBef>
              <a:spcAft>
                <a:spcPts val="600"/>
              </a:spcAft>
              <a:buFont typeface="Arial" panose="020B0604020202020204" pitchFamily="34" charset="0"/>
              <a:buNone/>
            </a:pPr>
            <a:r>
              <a:rPr lang="en-US" sz="900"/>
              <a:t>Identifying experience gaps through sentiment analysis helps prioritize key improvements in service delivery.</a:t>
            </a:r>
          </a:p>
        </p:txBody>
      </p:sp>
      <p:pic>
        <p:nvPicPr>
          <p:cNvPr id="7" name="Content Placeholder 6" descr="Cruise Ship, Passenger Ship, Passenger Craft, Service, Repairing">
            <a:extLst>
              <a:ext uri="{FF2B5EF4-FFF2-40B4-BE49-F238E27FC236}">
                <a16:creationId xmlns:a16="http://schemas.microsoft.com/office/drawing/2014/main" id="{DED506E4-A65A-484C-B4EC-582106A95395}"/>
              </a:ext>
            </a:extLst>
          </p:cNvPr>
          <p:cNvPicPr>
            <a:picLocks noGrp="1" noChangeAspect="1"/>
          </p:cNvPicPr>
          <p:nvPr>
            <p:ph type="pic" sz="quarter" idx="15"/>
          </p:nvPr>
        </p:nvPicPr>
        <p:blipFill>
          <a:blip r:embed="rId3"/>
          <a:srcRect t="4956" b="8081"/>
          <a:stretch>
            <a:fillRect/>
          </a:stretch>
        </p:blipFill>
        <p:spPr>
          <a:xfrm>
            <a:off x="20" y="10"/>
            <a:ext cx="11750020" cy="3806236"/>
          </a:xfrm>
        </p:spPr>
      </p:pic>
      <p:sp>
        <p:nvSpPr>
          <p:cNvPr id="4" name="Date Placeholder 3">
            <a:extLst>
              <a:ext uri="{FF2B5EF4-FFF2-40B4-BE49-F238E27FC236}">
                <a16:creationId xmlns:a16="http://schemas.microsoft.com/office/drawing/2014/main" id="{D536635C-671E-CE03-9609-EF6DE5BD15C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D9E60134-CED6-4BD1-BACA-BA10E3641883}" type="datetime1">
              <a:rPr lang="en-US" smtClean="0"/>
              <a:t>12/18/2025</a:t>
            </a:fld>
            <a:endParaRPr lang="en-US"/>
          </a:p>
        </p:txBody>
      </p:sp>
      <p:sp>
        <p:nvSpPr>
          <p:cNvPr id="5" name="Footer Placeholder 4">
            <a:extLst>
              <a:ext uri="{FF2B5EF4-FFF2-40B4-BE49-F238E27FC236}">
                <a16:creationId xmlns:a16="http://schemas.microsoft.com/office/drawing/2014/main" id="{6A4B452B-8467-9B61-07B7-847225ADFB15}"/>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653A0E8E-2B29-9978-1584-80CFA3261F3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376980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6931-C661-E3BD-660E-16773A2A119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200" b="0" kern="1200" cap="all" baseline="0">
                <a:latin typeface="+mj-lt"/>
                <a:ea typeface="+mj-ea"/>
                <a:cs typeface="+mj-cs"/>
              </a:rPr>
              <a:t>Role of Sentiment Analysis in Data-Driven Leadership Decisions</a:t>
            </a:r>
          </a:p>
        </p:txBody>
      </p:sp>
      <p:pic>
        <p:nvPicPr>
          <p:cNvPr id="7" name="Content Placeholder 6" descr="http://teekid.com/istockphoto/banner/banner3.jpg">
            <a:extLst>
              <a:ext uri="{FF2B5EF4-FFF2-40B4-BE49-F238E27FC236}">
                <a16:creationId xmlns:a16="http://schemas.microsoft.com/office/drawing/2014/main" id="{474B41B0-2A99-4A35-A1FC-4425B7DCBCC4}"/>
              </a:ext>
            </a:extLst>
          </p:cNvPr>
          <p:cNvPicPr>
            <a:picLocks noGrp="1" noChangeAspect="1"/>
          </p:cNvPicPr>
          <p:nvPr>
            <p:ph type="pic" sz="quarter" idx="15"/>
          </p:nvPr>
        </p:nvPicPr>
        <p:blipFill>
          <a:blip r:embed="rId3"/>
          <a:srcRect t="6365" r="2" b="10899"/>
          <a:stretch>
            <a:fillRect/>
          </a:stretch>
        </p:blipFill>
        <p:spPr>
          <a:xfrm>
            <a:off x="20" y="10"/>
            <a:ext cx="7734280" cy="6399142"/>
          </a:xfrm>
        </p:spPr>
      </p:pic>
      <p:sp>
        <p:nvSpPr>
          <p:cNvPr id="8" name="TextBox 7">
            <a:extLst>
              <a:ext uri="{FF2B5EF4-FFF2-40B4-BE49-F238E27FC236}">
                <a16:creationId xmlns:a16="http://schemas.microsoft.com/office/drawing/2014/main" id="{D24A4B96-B069-47A1-8454-87CF84A6487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Extracting Actionable Insights</a:t>
            </a:r>
          </a:p>
          <a:p>
            <a:pPr marL="0" lvl="1" indent="0">
              <a:lnSpc>
                <a:spcPct val="90000"/>
              </a:lnSpc>
              <a:spcBef>
                <a:spcPts val="1000"/>
              </a:spcBef>
              <a:spcAft>
                <a:spcPts val="600"/>
              </a:spcAft>
              <a:buFont typeface="Arial" panose="020B0604020202020204" pitchFamily="34" charset="0"/>
              <a:buNone/>
            </a:pPr>
            <a:r>
              <a:rPr lang="en-US" sz="900"/>
              <a:t>Sentiment analysis transforms unstructured guest feedback into meaningful insights that guide leadership decisions.</a:t>
            </a:r>
          </a:p>
          <a:p>
            <a:pPr marL="0" indent="0">
              <a:lnSpc>
                <a:spcPct val="90000"/>
              </a:lnSpc>
              <a:spcBef>
                <a:spcPts val="2500"/>
              </a:spcBef>
              <a:spcAft>
                <a:spcPts val="600"/>
              </a:spcAft>
              <a:buFont typeface="Arial" panose="020B0604020202020204" pitchFamily="34" charset="0"/>
              <a:buNone/>
            </a:pPr>
            <a:r>
              <a:rPr lang="en-US" sz="900" b="1"/>
              <a:t>Aligning Decisions With Customer Needs</a:t>
            </a:r>
          </a:p>
          <a:p>
            <a:pPr marL="0" lvl="1" indent="0">
              <a:lnSpc>
                <a:spcPct val="90000"/>
              </a:lnSpc>
              <a:spcBef>
                <a:spcPts val="1000"/>
              </a:spcBef>
              <a:spcAft>
                <a:spcPts val="600"/>
              </a:spcAft>
              <a:buFont typeface="Arial" panose="020B0604020202020204" pitchFamily="34" charset="0"/>
              <a:buNone/>
            </a:pPr>
            <a:r>
              <a:rPr lang="en-US" sz="900"/>
              <a:t>Leadership uses sentiment data to make choices that meet customer expectations and enhance satisfaction.</a:t>
            </a:r>
          </a:p>
          <a:p>
            <a:pPr marL="0" indent="0">
              <a:lnSpc>
                <a:spcPct val="90000"/>
              </a:lnSpc>
              <a:spcBef>
                <a:spcPts val="2500"/>
              </a:spcBef>
              <a:spcAft>
                <a:spcPts val="600"/>
              </a:spcAft>
              <a:buFont typeface="Arial" panose="020B0604020202020204" pitchFamily="34" charset="0"/>
              <a:buNone/>
            </a:pPr>
            <a:r>
              <a:rPr lang="en-US" sz="900" b="1"/>
              <a:t>Supporting Continuous Improvement</a:t>
            </a:r>
          </a:p>
          <a:p>
            <a:pPr marL="0" lvl="1" indent="0">
              <a:lnSpc>
                <a:spcPct val="90000"/>
              </a:lnSpc>
              <a:spcBef>
                <a:spcPts val="1000"/>
              </a:spcBef>
              <a:spcAft>
                <a:spcPts val="600"/>
              </a:spcAft>
              <a:buFont typeface="Arial" panose="020B0604020202020204" pitchFamily="34" charset="0"/>
              <a:buNone/>
            </a:pPr>
            <a:r>
              <a:rPr lang="en-US" sz="900"/>
              <a:t>Ongoing sentiment analysis enables organizations to continuously refine strategies and improve services.</a:t>
            </a:r>
          </a:p>
        </p:txBody>
      </p:sp>
      <p:sp>
        <p:nvSpPr>
          <p:cNvPr id="4" name="Date Placeholder 3">
            <a:extLst>
              <a:ext uri="{FF2B5EF4-FFF2-40B4-BE49-F238E27FC236}">
                <a16:creationId xmlns:a16="http://schemas.microsoft.com/office/drawing/2014/main" id="{52F1EECB-EFFB-CCDF-483E-854D1B4CE24E}"/>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347C5D73-E856-443B-9C2A-1B9A92F88B5F}" type="datetime1">
              <a:rPr lang="en-US" smtClean="0"/>
              <a:t>12/18/2025</a:t>
            </a:fld>
            <a:endParaRPr lang="en-US"/>
          </a:p>
        </p:txBody>
      </p:sp>
      <p:sp>
        <p:nvSpPr>
          <p:cNvPr id="5" name="Footer Placeholder 4">
            <a:extLst>
              <a:ext uri="{FF2B5EF4-FFF2-40B4-BE49-F238E27FC236}">
                <a16:creationId xmlns:a16="http://schemas.microsoft.com/office/drawing/2014/main" id="{424BC4F7-8E7F-09A1-6C96-07E975EE4737}"/>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BC30322A-F2D4-0A6C-11EF-1B64A9D0477F}"/>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3556784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CF0A-75ED-3C54-2D26-FA18DA1D0035}"/>
              </a:ext>
            </a:extLst>
          </p:cNvPr>
          <p:cNvSpPr>
            <a:spLocks noGrp="1"/>
          </p:cNvSpPr>
          <p:nvPr>
            <p:ph type="title"/>
          </p:nvPr>
        </p:nvSpPr>
        <p:spPr>
          <a:xfrm>
            <a:off x="431172" y="553616"/>
            <a:ext cx="7914087" cy="4008859"/>
          </a:xfrm>
        </p:spPr>
        <p:txBody>
          <a:bodyPr anchor="t">
            <a:normAutofit/>
          </a:bodyPr>
          <a:lstStyle/>
          <a:p>
            <a:r>
              <a:rPr lang="en-US"/>
              <a:t>Data Overview: Scope and Composition</a:t>
            </a:r>
          </a:p>
        </p:txBody>
      </p:sp>
      <p:sp>
        <p:nvSpPr>
          <p:cNvPr id="11" name="Text Placeholder 2">
            <a:extLst>
              <a:ext uri="{FF2B5EF4-FFF2-40B4-BE49-F238E27FC236}">
                <a16:creationId xmlns:a16="http://schemas.microsoft.com/office/drawing/2014/main" id="{5C6B212F-0911-AB0A-5A89-A172610936E8}"/>
              </a:ext>
            </a:extLst>
          </p:cNvPr>
          <p:cNvSpPr>
            <a:spLocks noGrp="1"/>
          </p:cNvSpPr>
          <p:nvPr>
            <p:ph type="body" idx="1"/>
          </p:nvPr>
        </p:nvSpPr>
        <p:spPr>
          <a:xfrm>
            <a:off x="431172" y="5088156"/>
            <a:ext cx="7914087" cy="1166648"/>
          </a:xfrm>
        </p:spPr>
        <p:txBody>
          <a:bodyPr/>
          <a:lstStyle/>
          <a:p>
            <a:endParaRPr lang="en-US"/>
          </a:p>
        </p:txBody>
      </p:sp>
      <p:sp>
        <p:nvSpPr>
          <p:cNvPr id="4" name="Date Placeholder 3">
            <a:extLst>
              <a:ext uri="{FF2B5EF4-FFF2-40B4-BE49-F238E27FC236}">
                <a16:creationId xmlns:a16="http://schemas.microsoft.com/office/drawing/2014/main" id="{FD20255D-D8A4-3BC6-2E33-A082C89A3EA2}"/>
              </a:ext>
            </a:extLst>
          </p:cNvPr>
          <p:cNvSpPr>
            <a:spLocks noGrp="1"/>
          </p:cNvSpPr>
          <p:nvPr>
            <p:ph type="dt" sz="half" idx="10"/>
          </p:nvPr>
        </p:nvSpPr>
        <p:spPr>
          <a:xfrm>
            <a:off x="431172" y="6490524"/>
            <a:ext cx="2841959" cy="336141"/>
          </a:xfrm>
        </p:spPr>
        <p:txBody>
          <a:bodyPr anchor="ctr">
            <a:normAutofit/>
          </a:bodyPr>
          <a:lstStyle/>
          <a:p>
            <a:pPr>
              <a:spcAft>
                <a:spcPts val="600"/>
              </a:spcAft>
            </a:pPr>
            <a:fld id="{5244A682-BD9F-425A-9515-A57F6C72ED20}" type="datetime1">
              <a:rPr lang="en-US" smtClean="0"/>
              <a:t>12/18/2025</a:t>
            </a:fld>
            <a:endParaRPr lang="en-US"/>
          </a:p>
        </p:txBody>
      </p:sp>
      <p:sp>
        <p:nvSpPr>
          <p:cNvPr id="5" name="Footer Placeholder 4">
            <a:extLst>
              <a:ext uri="{FF2B5EF4-FFF2-40B4-BE49-F238E27FC236}">
                <a16:creationId xmlns:a16="http://schemas.microsoft.com/office/drawing/2014/main" id="{8108E7D1-606D-289A-F736-2C2A448BC01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Sampada DD</a:t>
            </a:r>
          </a:p>
        </p:txBody>
      </p:sp>
      <p:sp>
        <p:nvSpPr>
          <p:cNvPr id="6" name="Slide Number Placeholder 5">
            <a:extLst>
              <a:ext uri="{FF2B5EF4-FFF2-40B4-BE49-F238E27FC236}">
                <a16:creationId xmlns:a16="http://schemas.microsoft.com/office/drawing/2014/main" id="{07CBDA4A-AF3A-C3C0-7A53-69BD1AB3E13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273888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47E2-6176-B65E-CFDC-CAE585D2D273}"/>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500" b="0" kern="1200" cap="all" baseline="0">
                <a:latin typeface="+mj-lt"/>
                <a:ea typeface="+mj-ea"/>
                <a:cs typeface="+mj-cs"/>
              </a:rPr>
              <a:t>Description and Source of Guest Feedback Dataset</a:t>
            </a:r>
          </a:p>
        </p:txBody>
      </p:sp>
      <p:pic>
        <p:nvPicPr>
          <p:cNvPr id="7" name="Content Placeholder 6" descr="A young tourist crossing the Ionian Sea using a ferry crossing from Lefkada to Kefalonia and talking on a mobile phone.">
            <a:extLst>
              <a:ext uri="{FF2B5EF4-FFF2-40B4-BE49-F238E27FC236}">
                <a16:creationId xmlns:a16="http://schemas.microsoft.com/office/drawing/2014/main" id="{236DECDA-594A-45A0-8295-666E0CFC37F3}"/>
              </a:ext>
            </a:extLst>
          </p:cNvPr>
          <p:cNvPicPr>
            <a:picLocks noGrp="1" noChangeAspect="1"/>
          </p:cNvPicPr>
          <p:nvPr>
            <p:ph type="pic" sz="quarter" idx="15"/>
          </p:nvPr>
        </p:nvPicPr>
        <p:blipFill>
          <a:blip r:embed="rId3"/>
          <a:srcRect l="247" r="19077" b="1"/>
          <a:stretch>
            <a:fillRect/>
          </a:stretch>
        </p:blipFill>
        <p:spPr>
          <a:xfrm>
            <a:off x="20" y="10"/>
            <a:ext cx="7734280" cy="6399142"/>
          </a:xfrm>
        </p:spPr>
      </p:pic>
      <p:sp>
        <p:nvSpPr>
          <p:cNvPr id="8" name="TextBox 7">
            <a:extLst>
              <a:ext uri="{FF2B5EF4-FFF2-40B4-BE49-F238E27FC236}">
                <a16:creationId xmlns:a16="http://schemas.microsoft.com/office/drawing/2014/main" id="{E471AB75-01CB-4C0D-B5DE-D62A0762BC2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a:t>Dataset Composition</a:t>
            </a:r>
          </a:p>
          <a:p>
            <a:pPr marL="0" lvl="1" indent="0">
              <a:lnSpc>
                <a:spcPct val="90000"/>
              </a:lnSpc>
              <a:spcBef>
                <a:spcPts val="1000"/>
              </a:spcBef>
              <a:spcAft>
                <a:spcPts val="600"/>
              </a:spcAft>
              <a:buFont typeface="Arial" panose="020B0604020202020204" pitchFamily="34" charset="0"/>
              <a:buNone/>
            </a:pPr>
            <a:r>
              <a:rPr lang="en-US" sz="1300"/>
              <a:t>The dataset includes passenger comments from post-cruise surveys and online reviews, capturing diverse guest experiences.</a:t>
            </a:r>
          </a:p>
          <a:p>
            <a:pPr marL="0" indent="0">
              <a:lnSpc>
                <a:spcPct val="90000"/>
              </a:lnSpc>
              <a:spcBef>
                <a:spcPts val="2500"/>
              </a:spcBef>
              <a:spcAft>
                <a:spcPts val="600"/>
              </a:spcAft>
              <a:buFont typeface="Arial" panose="020B0604020202020204" pitchFamily="34" charset="0"/>
              <a:buNone/>
            </a:pPr>
            <a:r>
              <a:rPr lang="en-US" sz="1300" b="1"/>
              <a:t>Qualitative Insights</a:t>
            </a:r>
          </a:p>
          <a:p>
            <a:pPr marL="0" lvl="1" indent="0">
              <a:lnSpc>
                <a:spcPct val="90000"/>
              </a:lnSpc>
              <a:spcBef>
                <a:spcPts val="1000"/>
              </a:spcBef>
              <a:spcAft>
                <a:spcPts val="600"/>
              </a:spcAft>
              <a:buFont typeface="Arial" panose="020B0604020202020204" pitchFamily="34" charset="0"/>
              <a:buNone/>
            </a:pPr>
            <a:r>
              <a:rPr lang="en-US" sz="1300"/>
              <a:t>These comments provide qualitative data that reveal detailed insights into guest satisfaction and areas for improvement.</a:t>
            </a:r>
          </a:p>
          <a:p>
            <a:pPr marL="0" indent="0">
              <a:lnSpc>
                <a:spcPct val="90000"/>
              </a:lnSpc>
              <a:spcBef>
                <a:spcPts val="2500"/>
              </a:spcBef>
              <a:spcAft>
                <a:spcPts val="600"/>
              </a:spcAft>
              <a:buFont typeface="Arial" panose="020B0604020202020204" pitchFamily="34" charset="0"/>
              <a:buNone/>
            </a:pPr>
            <a:r>
              <a:rPr lang="en-US" sz="1300" b="1"/>
              <a:t>Voyages and Ship Classes</a:t>
            </a:r>
          </a:p>
          <a:p>
            <a:pPr marL="0" lvl="1" indent="0">
              <a:lnSpc>
                <a:spcPct val="90000"/>
              </a:lnSpc>
              <a:spcBef>
                <a:spcPts val="1000"/>
              </a:spcBef>
              <a:spcAft>
                <a:spcPts val="600"/>
              </a:spcAft>
              <a:buFont typeface="Arial" panose="020B0604020202020204" pitchFamily="34" charset="0"/>
              <a:buNone/>
            </a:pPr>
            <a:r>
              <a:rPr lang="en-US" sz="1300"/>
              <a:t>Feedback covers multiple voyages and different ship classes, ensuring a comprehensive overview of cruise experiences.</a:t>
            </a:r>
          </a:p>
        </p:txBody>
      </p:sp>
      <p:sp>
        <p:nvSpPr>
          <p:cNvPr id="4" name="Date Placeholder 3">
            <a:extLst>
              <a:ext uri="{FF2B5EF4-FFF2-40B4-BE49-F238E27FC236}">
                <a16:creationId xmlns:a16="http://schemas.microsoft.com/office/drawing/2014/main" id="{0416247D-C8FA-A135-12AB-661DFB74434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85548D05-FBF0-4E61-96FB-31DB88D0025A}" type="datetime1">
              <a:rPr lang="en-US" smtClean="0"/>
              <a:t>12/18/2025</a:t>
            </a:fld>
            <a:endParaRPr lang="en-US"/>
          </a:p>
        </p:txBody>
      </p:sp>
      <p:sp>
        <p:nvSpPr>
          <p:cNvPr id="5" name="Footer Placeholder 4">
            <a:extLst>
              <a:ext uri="{FF2B5EF4-FFF2-40B4-BE49-F238E27FC236}">
                <a16:creationId xmlns:a16="http://schemas.microsoft.com/office/drawing/2014/main" id="{F469D6D1-4DF7-55A3-23EF-F788B5AB2A4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2DA8729E-AFC4-BFDA-B2F3-90BAF117D08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8</a:t>
            </a:fld>
            <a:endParaRPr lang="en-US"/>
          </a:p>
        </p:txBody>
      </p:sp>
    </p:spTree>
    <p:extLst>
      <p:ext uri="{BB962C8B-B14F-4D97-AF65-F5344CB8AC3E}">
        <p14:creationId xmlns:p14="http://schemas.microsoft.com/office/powerpoint/2010/main" val="1300913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1053-6051-DFDD-F0E1-7E9B4D9A72F9}"/>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cap="all" baseline="0">
                <a:latin typeface="+mj-lt"/>
                <a:ea typeface="+mj-ea"/>
                <a:cs typeface="+mj-cs"/>
              </a:rPr>
              <a:t>Ship Classes Included in Analysis</a:t>
            </a:r>
          </a:p>
        </p:txBody>
      </p:sp>
      <p:pic>
        <p:nvPicPr>
          <p:cNvPr id="7" name="Content Placeholder 6" descr="[size=12]Our designed 3D rendered cruise ship isolated on white.[/size]&#10;&#10;[url=/file_closeup.php?id=23610927][img]/file_thumbview_approve.php?size=2&amp;id=23610927[/img][/url]&#10;&#10;[url=http://www.istockphoto.com/search/lightbox/12227559#c3f986f][img]http://goo.gl/7SYkE[/img][/url]&#10;&#10;[url=http://www.istockphoto.com/my_lightbox_contents.php?lightboxID=1742710][img]http://goo.gl/97EDw[/img][/url]">
            <a:extLst>
              <a:ext uri="{FF2B5EF4-FFF2-40B4-BE49-F238E27FC236}">
                <a16:creationId xmlns:a16="http://schemas.microsoft.com/office/drawing/2014/main" id="{8A6DC95E-1165-4D9A-B315-9E8553C48F2C}"/>
              </a:ext>
            </a:extLst>
          </p:cNvPr>
          <p:cNvPicPr>
            <a:picLocks noGrp="1" noChangeAspect="1"/>
          </p:cNvPicPr>
          <p:nvPr>
            <p:ph type="pic" sz="quarter" idx="15"/>
          </p:nvPr>
        </p:nvPicPr>
        <p:blipFill>
          <a:blip r:embed="rId3"/>
          <a:srcRect l="16301" r="2" b="2"/>
          <a:stretch>
            <a:fillRect/>
          </a:stretch>
        </p:blipFill>
        <p:spPr>
          <a:xfrm>
            <a:off x="20" y="10"/>
            <a:ext cx="7734280" cy="6399142"/>
          </a:xfrm>
        </p:spPr>
      </p:pic>
      <p:sp>
        <p:nvSpPr>
          <p:cNvPr id="8" name="TextBox 7">
            <a:extLst>
              <a:ext uri="{FF2B5EF4-FFF2-40B4-BE49-F238E27FC236}">
                <a16:creationId xmlns:a16="http://schemas.microsoft.com/office/drawing/2014/main" id="{F899F767-875B-4664-A7EC-18091BE7EA1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Diverse Ship Classes</a:t>
            </a:r>
          </a:p>
          <a:p>
            <a:pPr marL="0" lvl="1" indent="0">
              <a:lnSpc>
                <a:spcPct val="90000"/>
              </a:lnSpc>
              <a:spcBef>
                <a:spcPts val="1000"/>
              </a:spcBef>
              <a:spcAft>
                <a:spcPts val="600"/>
              </a:spcAft>
              <a:buFont typeface="Arial" panose="020B0604020202020204" pitchFamily="34" charset="0"/>
              <a:buNone/>
            </a:pPr>
            <a:r>
              <a:rPr lang="en-US" sz="900"/>
              <a:t>The analysis covers multiple ship classes to provide insights across various vessel types in the cruise industry.</a:t>
            </a:r>
          </a:p>
          <a:p>
            <a:pPr marL="0" indent="0">
              <a:lnSpc>
                <a:spcPct val="90000"/>
              </a:lnSpc>
              <a:spcBef>
                <a:spcPts val="2500"/>
              </a:spcBef>
              <a:spcAft>
                <a:spcPts val="600"/>
              </a:spcAft>
              <a:buFont typeface="Arial" panose="020B0604020202020204" pitchFamily="34" charset="0"/>
              <a:buNone/>
            </a:pPr>
            <a:r>
              <a:rPr lang="en-US" sz="900" b="1"/>
              <a:t>Class-Specific Comparison</a:t>
            </a:r>
          </a:p>
          <a:p>
            <a:pPr marL="0" lvl="1" indent="0">
              <a:lnSpc>
                <a:spcPct val="90000"/>
              </a:lnSpc>
              <a:spcBef>
                <a:spcPts val="1000"/>
              </a:spcBef>
              <a:spcAft>
                <a:spcPts val="600"/>
              </a:spcAft>
              <a:buFont typeface="Arial" panose="020B0604020202020204" pitchFamily="34" charset="0"/>
              <a:buNone/>
            </a:pPr>
            <a:r>
              <a:rPr lang="en-US" sz="900"/>
              <a:t>Comparisons among ship classes help identify unique trends and performance metrics specific to each vessel type.</a:t>
            </a:r>
          </a:p>
          <a:p>
            <a:pPr marL="0" indent="0">
              <a:lnSpc>
                <a:spcPct val="90000"/>
              </a:lnSpc>
              <a:spcBef>
                <a:spcPts val="2500"/>
              </a:spcBef>
              <a:spcAft>
                <a:spcPts val="600"/>
              </a:spcAft>
              <a:buFont typeface="Arial" panose="020B0604020202020204" pitchFamily="34" charset="0"/>
              <a:buNone/>
            </a:pPr>
            <a:r>
              <a:rPr lang="en-US" sz="900" b="1"/>
              <a:t>Sentiment and Performance Trends</a:t>
            </a:r>
          </a:p>
          <a:p>
            <a:pPr marL="0" lvl="1" indent="0">
              <a:lnSpc>
                <a:spcPct val="90000"/>
              </a:lnSpc>
              <a:spcBef>
                <a:spcPts val="1000"/>
              </a:spcBef>
              <a:spcAft>
                <a:spcPts val="600"/>
              </a:spcAft>
              <a:buFont typeface="Arial" panose="020B0604020202020204" pitchFamily="34" charset="0"/>
              <a:buNone/>
            </a:pPr>
            <a:r>
              <a:rPr lang="en-US" sz="900"/>
              <a:t>Detecting sentiment trends by ship class facilitates targeted improvements and strategic decisions in cruise operations.</a:t>
            </a:r>
          </a:p>
        </p:txBody>
      </p:sp>
      <p:sp>
        <p:nvSpPr>
          <p:cNvPr id="4" name="Date Placeholder 3">
            <a:extLst>
              <a:ext uri="{FF2B5EF4-FFF2-40B4-BE49-F238E27FC236}">
                <a16:creationId xmlns:a16="http://schemas.microsoft.com/office/drawing/2014/main" id="{3D297F66-D95D-848B-D2ED-44B4A0238DE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45DB1B7B-E622-433D-9F0F-0C145BB85446}" type="datetime1">
              <a:rPr lang="en-US" smtClean="0"/>
              <a:t>12/18/2025</a:t>
            </a:fld>
            <a:endParaRPr lang="en-US"/>
          </a:p>
        </p:txBody>
      </p:sp>
      <p:sp>
        <p:nvSpPr>
          <p:cNvPr id="5" name="Footer Placeholder 4">
            <a:extLst>
              <a:ext uri="{FF2B5EF4-FFF2-40B4-BE49-F238E27FC236}">
                <a16:creationId xmlns:a16="http://schemas.microsoft.com/office/drawing/2014/main" id="{4E2F04E4-5AF1-C834-1088-3719F43849CA}"/>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Sampada DD</a:t>
            </a:r>
          </a:p>
        </p:txBody>
      </p:sp>
      <p:sp>
        <p:nvSpPr>
          <p:cNvPr id="6" name="Slide Number Placeholder 5">
            <a:extLst>
              <a:ext uri="{FF2B5EF4-FFF2-40B4-BE49-F238E27FC236}">
                <a16:creationId xmlns:a16="http://schemas.microsoft.com/office/drawing/2014/main" id="{923C4F4A-DC77-35DB-84F2-2FC9B489E1E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2873146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TotalTime>
  <Words>2789</Words>
  <Application>Microsoft Office PowerPoint</Application>
  <PresentationFormat>Widescreen</PresentationFormat>
  <Paragraphs>308</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Arial</vt:lpstr>
      <vt:lpstr>Neue Haas Grotesk Text Pro</vt:lpstr>
      <vt:lpstr>OasisVTI</vt:lpstr>
      <vt:lpstr>Guest Experience Sentiment Analysis Across Norwegian Cruise Line Ship Classes Using NLP</vt:lpstr>
      <vt:lpstr>Agenda Overview</vt:lpstr>
      <vt:lpstr>Strategic Importance of Guest Experience Sentiment Analysis</vt:lpstr>
      <vt:lpstr>Link Between Guest Satisfaction and Brand Loyalty</vt:lpstr>
      <vt:lpstr>Operational Impact of Experience Gaps</vt:lpstr>
      <vt:lpstr>Role of Sentiment Analysis in Data-Driven Leadership Decisions</vt:lpstr>
      <vt:lpstr>Data Overview: Scope and Composition</vt:lpstr>
      <vt:lpstr>Description and Source of Guest Feedback Dataset</vt:lpstr>
      <vt:lpstr>Ship Classes Included in Analysis</vt:lpstr>
      <vt:lpstr>Advantages of Unstructured Guest Comment Data</vt:lpstr>
      <vt:lpstr>Natural Language Processing Methodology</vt:lpstr>
      <vt:lpstr>Data Cleaning and Preprocessing Steps</vt:lpstr>
      <vt:lpstr>Application of VADER Sentiment Analysis Model</vt:lpstr>
      <vt:lpstr>Aggregation and Comparative Analysis by Ship Class</vt:lpstr>
      <vt:lpstr>Comparative Sentiment Insights Across Ship Classes</vt:lpstr>
      <vt:lpstr>Best-Performing Ship Classes According to Sentiment</vt:lpstr>
      <vt:lpstr>Identification of Underperforming Ship Classes</vt:lpstr>
      <vt:lpstr>Areas Requiring Further Investigation and Improvement</vt:lpstr>
      <vt:lpstr>Actionable Recommendations and Future Directions</vt:lpstr>
      <vt:lpstr>Operational Changes Based on Sentiment Findings</vt:lpstr>
      <vt:lpstr>Strategies for Continuous Feedback Monitoring</vt:lpstr>
      <vt:lpstr>Potential Enhancements to Sentiment Analysis</vt:lpstr>
      <vt:lpstr>Understanding Sentiment Scores</vt:lpstr>
      <vt:lpstr>Guest Sentiment by Ship Class</vt:lpstr>
      <vt:lpstr>Key Insights Overview</vt:lpstr>
      <vt:lpstr>Business Actions &amp; Insights</vt:lpstr>
      <vt:lpstr>Limitations &amp; Next Steps</vt:lpstr>
      <vt:lpstr>Guest Sentiment Distribution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ddsampada@gmail.com</dc:creator>
  <cp:lastModifiedBy>ddsampada@gmail.com</cp:lastModifiedBy>
  <cp:revision>1</cp:revision>
  <dcterms:created xsi:type="dcterms:W3CDTF">2025-12-18T21:35:58Z</dcterms:created>
  <dcterms:modified xsi:type="dcterms:W3CDTF">2025-12-19T04:03:45Z</dcterms:modified>
</cp:coreProperties>
</file>